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11" r:id="rId2"/>
    <p:sldId id="437" r:id="rId3"/>
    <p:sldId id="588" r:id="rId4"/>
    <p:sldId id="589" r:id="rId5"/>
    <p:sldId id="590" r:id="rId6"/>
    <p:sldId id="591" r:id="rId7"/>
    <p:sldId id="592" r:id="rId8"/>
    <p:sldId id="593" r:id="rId9"/>
    <p:sldId id="595" r:id="rId10"/>
    <p:sldId id="596" r:id="rId11"/>
    <p:sldId id="597" r:id="rId12"/>
    <p:sldId id="598" r:id="rId13"/>
    <p:sldId id="599" r:id="rId14"/>
    <p:sldId id="600" r:id="rId15"/>
    <p:sldId id="601" r:id="rId16"/>
    <p:sldId id="602" r:id="rId17"/>
    <p:sldId id="603" r:id="rId18"/>
    <p:sldId id="604" r:id="rId19"/>
    <p:sldId id="605" r:id="rId20"/>
    <p:sldId id="606" r:id="rId21"/>
    <p:sldId id="607" r:id="rId22"/>
    <p:sldId id="608" r:id="rId23"/>
    <p:sldId id="609" r:id="rId24"/>
    <p:sldId id="610" r:id="rId25"/>
    <p:sldId id="611" r:id="rId26"/>
    <p:sldId id="612" r:id="rId27"/>
    <p:sldId id="613" r:id="rId28"/>
    <p:sldId id="614" r:id="rId29"/>
    <p:sldId id="615" r:id="rId30"/>
    <p:sldId id="616" r:id="rId31"/>
    <p:sldId id="617" r:id="rId32"/>
    <p:sldId id="618" r:id="rId33"/>
    <p:sldId id="619" r:id="rId34"/>
    <p:sldId id="620" r:id="rId35"/>
    <p:sldId id="621" r:id="rId36"/>
    <p:sldId id="622" r:id="rId37"/>
    <p:sldId id="623" r:id="rId38"/>
    <p:sldId id="624" r:id="rId39"/>
    <p:sldId id="625" r:id="rId40"/>
    <p:sldId id="626" r:id="rId41"/>
    <p:sldId id="627" r:id="rId42"/>
    <p:sldId id="632" r:id="rId43"/>
    <p:sldId id="633" r:id="rId44"/>
    <p:sldId id="634" r:id="rId45"/>
    <p:sldId id="635" r:id="rId46"/>
    <p:sldId id="636" r:id="rId47"/>
    <p:sldId id="637" r:id="rId48"/>
    <p:sldId id="638" r:id="rId49"/>
    <p:sldId id="639" r:id="rId50"/>
    <p:sldId id="640" r:id="rId51"/>
    <p:sldId id="641" r:id="rId52"/>
    <p:sldId id="642" r:id="rId53"/>
    <p:sldId id="643" r:id="rId54"/>
    <p:sldId id="644" r:id="rId55"/>
    <p:sldId id="645" r:id="rId56"/>
    <p:sldId id="646" r:id="rId57"/>
    <p:sldId id="647" r:id="rId58"/>
    <p:sldId id="648" r:id="rId59"/>
    <p:sldId id="649" r:id="rId60"/>
    <p:sldId id="650" r:id="rId61"/>
    <p:sldId id="651" r:id="rId62"/>
    <p:sldId id="652" r:id="rId63"/>
    <p:sldId id="653" r:id="rId64"/>
    <p:sldId id="654" r:id="rId65"/>
    <p:sldId id="655" r:id="rId66"/>
    <p:sldId id="656" r:id="rId67"/>
    <p:sldId id="657" r:id="rId68"/>
    <p:sldId id="658" r:id="rId69"/>
    <p:sldId id="583" r:id="rId70"/>
  </p:sldIdLst>
  <p:sldSz cx="9906000" cy="6858000" type="A4"/>
  <p:notesSz cx="7102475" cy="10233025"/>
  <p:defaultTextStyle>
    <a:defPPr>
      <a:defRPr lang="tr-TR"/>
    </a:defPPr>
    <a:lvl1pPr algn="l" defTabSz="1071563" rtl="0" fontAlgn="base">
      <a:spcBef>
        <a:spcPct val="0"/>
      </a:spcBef>
      <a:spcAft>
        <a:spcPct val="0"/>
      </a:spcAft>
      <a:defRPr sz="2100" kern="1200">
        <a:solidFill>
          <a:schemeClr val="tx1"/>
        </a:solidFill>
        <a:latin typeface="Arial" pitchFamily="34" charset="0"/>
        <a:ea typeface="+mn-ea"/>
        <a:cs typeface="Arial" pitchFamily="34" charset="0"/>
      </a:defRPr>
    </a:lvl1pPr>
    <a:lvl2pPr marL="534988" indent="-77788" algn="l" defTabSz="1071563" rtl="0" fontAlgn="base">
      <a:spcBef>
        <a:spcPct val="0"/>
      </a:spcBef>
      <a:spcAft>
        <a:spcPct val="0"/>
      </a:spcAft>
      <a:defRPr sz="2100" kern="1200">
        <a:solidFill>
          <a:schemeClr val="tx1"/>
        </a:solidFill>
        <a:latin typeface="Arial" pitchFamily="34" charset="0"/>
        <a:ea typeface="+mn-ea"/>
        <a:cs typeface="Arial" pitchFamily="34" charset="0"/>
      </a:defRPr>
    </a:lvl2pPr>
    <a:lvl3pPr marL="1071563" indent="-157163" algn="l" defTabSz="1071563" rtl="0" fontAlgn="base">
      <a:spcBef>
        <a:spcPct val="0"/>
      </a:spcBef>
      <a:spcAft>
        <a:spcPct val="0"/>
      </a:spcAft>
      <a:defRPr sz="2100" kern="1200">
        <a:solidFill>
          <a:schemeClr val="tx1"/>
        </a:solidFill>
        <a:latin typeface="Arial" pitchFamily="34" charset="0"/>
        <a:ea typeface="+mn-ea"/>
        <a:cs typeface="Arial" pitchFamily="34" charset="0"/>
      </a:defRPr>
    </a:lvl3pPr>
    <a:lvl4pPr marL="1608138" indent="-236538" algn="l" defTabSz="1071563" rtl="0" fontAlgn="base">
      <a:spcBef>
        <a:spcPct val="0"/>
      </a:spcBef>
      <a:spcAft>
        <a:spcPct val="0"/>
      </a:spcAft>
      <a:defRPr sz="2100" kern="1200">
        <a:solidFill>
          <a:schemeClr val="tx1"/>
        </a:solidFill>
        <a:latin typeface="Arial" pitchFamily="34" charset="0"/>
        <a:ea typeface="+mn-ea"/>
        <a:cs typeface="Arial" pitchFamily="34" charset="0"/>
      </a:defRPr>
    </a:lvl4pPr>
    <a:lvl5pPr marL="2144713" indent="-315913" algn="l" defTabSz="1071563" rtl="0" fontAlgn="base">
      <a:spcBef>
        <a:spcPct val="0"/>
      </a:spcBef>
      <a:spcAft>
        <a:spcPct val="0"/>
      </a:spcAft>
      <a:defRPr sz="2100" kern="1200">
        <a:solidFill>
          <a:schemeClr val="tx1"/>
        </a:solidFill>
        <a:latin typeface="Arial" pitchFamily="34" charset="0"/>
        <a:ea typeface="+mn-ea"/>
        <a:cs typeface="Arial" pitchFamily="34" charset="0"/>
      </a:defRPr>
    </a:lvl5pPr>
    <a:lvl6pPr marL="2286000" algn="l" defTabSz="914400" rtl="0" eaLnBrk="1" latinLnBrk="0" hangingPunct="1">
      <a:defRPr sz="2100" kern="1200">
        <a:solidFill>
          <a:schemeClr val="tx1"/>
        </a:solidFill>
        <a:latin typeface="Arial" pitchFamily="34" charset="0"/>
        <a:ea typeface="+mn-ea"/>
        <a:cs typeface="Arial" pitchFamily="34" charset="0"/>
      </a:defRPr>
    </a:lvl6pPr>
    <a:lvl7pPr marL="2743200" algn="l" defTabSz="914400" rtl="0" eaLnBrk="1" latinLnBrk="0" hangingPunct="1">
      <a:defRPr sz="2100" kern="1200">
        <a:solidFill>
          <a:schemeClr val="tx1"/>
        </a:solidFill>
        <a:latin typeface="Arial" pitchFamily="34" charset="0"/>
        <a:ea typeface="+mn-ea"/>
        <a:cs typeface="Arial" pitchFamily="34" charset="0"/>
      </a:defRPr>
    </a:lvl7pPr>
    <a:lvl8pPr marL="3200400" algn="l" defTabSz="914400" rtl="0" eaLnBrk="1" latinLnBrk="0" hangingPunct="1">
      <a:defRPr sz="2100" kern="1200">
        <a:solidFill>
          <a:schemeClr val="tx1"/>
        </a:solidFill>
        <a:latin typeface="Arial" pitchFamily="34" charset="0"/>
        <a:ea typeface="+mn-ea"/>
        <a:cs typeface="Arial" pitchFamily="34" charset="0"/>
      </a:defRPr>
    </a:lvl8pPr>
    <a:lvl9pPr marL="3657600" algn="l" defTabSz="914400" rtl="0" eaLnBrk="1" latinLnBrk="0" hangingPunct="1">
      <a:defRPr sz="2100"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226" autoAdjust="0"/>
  </p:normalViewPr>
  <p:slideViewPr>
    <p:cSldViewPr>
      <p:cViewPr varScale="1">
        <p:scale>
          <a:sx n="106" d="100"/>
          <a:sy n="106" d="100"/>
        </p:scale>
        <p:origin x="-1368" y="-96"/>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8513" cy="512061"/>
          </a:xfrm>
          <a:prstGeom prst="rect">
            <a:avLst/>
          </a:prstGeom>
        </p:spPr>
        <p:txBody>
          <a:bodyPr vert="horz" lIns="94759" tIns="47380" rIns="94759" bIns="47380" rtlCol="0"/>
          <a:lstStyle>
            <a:lvl1pPr algn="l" defTabSz="1111811"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4022304" y="0"/>
            <a:ext cx="3078513" cy="512061"/>
          </a:xfrm>
          <a:prstGeom prst="rect">
            <a:avLst/>
          </a:prstGeom>
        </p:spPr>
        <p:txBody>
          <a:bodyPr vert="horz" lIns="94759" tIns="47380" rIns="94759" bIns="47380" rtlCol="0"/>
          <a:lstStyle>
            <a:lvl1pPr algn="r" defTabSz="1111811" fontAlgn="auto">
              <a:spcBef>
                <a:spcPts val="0"/>
              </a:spcBef>
              <a:spcAft>
                <a:spcPts val="0"/>
              </a:spcAft>
              <a:defRPr sz="1200">
                <a:latin typeface="+mn-lt"/>
                <a:cs typeface="+mn-cs"/>
              </a:defRPr>
            </a:lvl1pPr>
          </a:lstStyle>
          <a:p>
            <a:pPr>
              <a:defRPr/>
            </a:pPr>
            <a:fld id="{33194ED0-5D93-4A5E-921E-5A02885051D0}" type="datetimeFigureOut">
              <a:rPr lang="tr-TR"/>
              <a:pPr>
                <a:defRPr/>
              </a:pPr>
              <a:t>12.10.2016</a:t>
            </a:fld>
            <a:endParaRPr lang="tr-TR"/>
          </a:p>
        </p:txBody>
      </p:sp>
      <p:sp>
        <p:nvSpPr>
          <p:cNvPr id="4" name="Slayt Görüntüsü Yer Tutucusu 3"/>
          <p:cNvSpPr>
            <a:spLocks noGrp="1" noRot="1" noChangeAspect="1"/>
          </p:cNvSpPr>
          <p:nvPr>
            <p:ph type="sldImg" idx="2"/>
          </p:nvPr>
        </p:nvSpPr>
        <p:spPr>
          <a:xfrm>
            <a:off x="779463" y="768350"/>
            <a:ext cx="5543550" cy="3836988"/>
          </a:xfrm>
          <a:prstGeom prst="rect">
            <a:avLst/>
          </a:prstGeom>
          <a:noFill/>
          <a:ln w="12700">
            <a:solidFill>
              <a:prstClr val="black"/>
            </a:solidFill>
          </a:ln>
        </p:spPr>
        <p:txBody>
          <a:bodyPr vert="horz" lIns="94759" tIns="47380" rIns="94759" bIns="47380" rtlCol="0" anchor="ctr"/>
          <a:lstStyle/>
          <a:p>
            <a:pPr lvl="0"/>
            <a:endParaRPr lang="tr-TR" noProof="0"/>
          </a:p>
        </p:txBody>
      </p:sp>
      <p:sp>
        <p:nvSpPr>
          <p:cNvPr id="5" name="Not Yer Tutucusu 4"/>
          <p:cNvSpPr>
            <a:spLocks noGrp="1"/>
          </p:cNvSpPr>
          <p:nvPr>
            <p:ph type="body" sz="quarter" idx="3"/>
          </p:nvPr>
        </p:nvSpPr>
        <p:spPr>
          <a:xfrm>
            <a:off x="709917" y="4860483"/>
            <a:ext cx="5682643" cy="4605269"/>
          </a:xfrm>
          <a:prstGeom prst="rect">
            <a:avLst/>
          </a:prstGeom>
        </p:spPr>
        <p:txBody>
          <a:bodyPr vert="horz" lIns="94759" tIns="47380" rIns="94759" bIns="4738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9719329"/>
            <a:ext cx="3078513" cy="512060"/>
          </a:xfrm>
          <a:prstGeom prst="rect">
            <a:avLst/>
          </a:prstGeom>
        </p:spPr>
        <p:txBody>
          <a:bodyPr vert="horz" lIns="94759" tIns="47380" rIns="94759" bIns="47380" rtlCol="0" anchor="b"/>
          <a:lstStyle>
            <a:lvl1pPr algn="l" defTabSz="1111811"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4022304" y="9719329"/>
            <a:ext cx="3078513" cy="512060"/>
          </a:xfrm>
          <a:prstGeom prst="rect">
            <a:avLst/>
          </a:prstGeom>
        </p:spPr>
        <p:txBody>
          <a:bodyPr vert="horz" lIns="94759" tIns="47380" rIns="94759" bIns="47380" rtlCol="0" anchor="b"/>
          <a:lstStyle>
            <a:lvl1pPr algn="r" defTabSz="1111811" fontAlgn="auto">
              <a:spcBef>
                <a:spcPts val="0"/>
              </a:spcBef>
              <a:spcAft>
                <a:spcPts val="0"/>
              </a:spcAft>
              <a:defRPr sz="1200">
                <a:latin typeface="+mn-lt"/>
                <a:cs typeface="+mn-cs"/>
              </a:defRPr>
            </a:lvl1pPr>
          </a:lstStyle>
          <a:p>
            <a:pPr>
              <a:defRPr/>
            </a:pPr>
            <a:fld id="{A2F34244-0822-4B86-88E5-145952881ED3}" type="slidenum">
              <a:rPr lang="tr-TR"/>
              <a:pPr>
                <a:defRPr/>
              </a:pPr>
              <a:t>‹#›</a:t>
            </a:fld>
            <a:endParaRPr lang="tr-TR"/>
          </a:p>
        </p:txBody>
      </p:sp>
    </p:spTree>
    <p:extLst>
      <p:ext uri="{BB962C8B-B14F-4D97-AF65-F5344CB8AC3E}">
        <p14:creationId xmlns:p14="http://schemas.microsoft.com/office/powerpoint/2010/main" val="1791387100"/>
      </p:ext>
    </p:extLst>
  </p:cSld>
  <p:clrMap bg1="lt1" tx1="dk1" bg2="lt2" tx2="dk2" accent1="accent1" accent2="accent2" accent3="accent3" accent4="accent4" accent5="accent5" accent6="accent6" hlink="hlink" folHlink="folHlink"/>
  <p:notesStyle>
    <a:lvl1pPr algn="l" defTabSz="1071563" rtl="0" eaLnBrk="0" fontAlgn="base" hangingPunct="0">
      <a:spcBef>
        <a:spcPct val="30000"/>
      </a:spcBef>
      <a:spcAft>
        <a:spcPct val="0"/>
      </a:spcAft>
      <a:defRPr sz="1400" kern="1200">
        <a:solidFill>
          <a:schemeClr val="tx1"/>
        </a:solidFill>
        <a:latin typeface="+mn-lt"/>
        <a:ea typeface="+mn-ea"/>
        <a:cs typeface="+mn-cs"/>
      </a:defRPr>
    </a:lvl1pPr>
    <a:lvl2pPr marL="534988" algn="l" defTabSz="1071563" rtl="0" eaLnBrk="0" fontAlgn="base" hangingPunct="0">
      <a:spcBef>
        <a:spcPct val="30000"/>
      </a:spcBef>
      <a:spcAft>
        <a:spcPct val="0"/>
      </a:spcAft>
      <a:defRPr sz="1400" kern="1200">
        <a:solidFill>
          <a:schemeClr val="tx1"/>
        </a:solidFill>
        <a:latin typeface="+mn-lt"/>
        <a:ea typeface="+mn-ea"/>
        <a:cs typeface="+mn-cs"/>
      </a:defRPr>
    </a:lvl2pPr>
    <a:lvl3pPr marL="1071563" algn="l" defTabSz="1071563" rtl="0" eaLnBrk="0" fontAlgn="base" hangingPunct="0">
      <a:spcBef>
        <a:spcPct val="30000"/>
      </a:spcBef>
      <a:spcAft>
        <a:spcPct val="0"/>
      </a:spcAft>
      <a:defRPr sz="1400" kern="1200">
        <a:solidFill>
          <a:schemeClr val="tx1"/>
        </a:solidFill>
        <a:latin typeface="+mn-lt"/>
        <a:ea typeface="+mn-ea"/>
        <a:cs typeface="+mn-cs"/>
      </a:defRPr>
    </a:lvl3pPr>
    <a:lvl4pPr marL="1608138" algn="l" defTabSz="1071563" rtl="0" eaLnBrk="0" fontAlgn="base" hangingPunct="0">
      <a:spcBef>
        <a:spcPct val="30000"/>
      </a:spcBef>
      <a:spcAft>
        <a:spcPct val="0"/>
      </a:spcAft>
      <a:defRPr sz="1400" kern="1200">
        <a:solidFill>
          <a:schemeClr val="tx1"/>
        </a:solidFill>
        <a:latin typeface="+mn-lt"/>
        <a:ea typeface="+mn-ea"/>
        <a:cs typeface="+mn-cs"/>
      </a:defRPr>
    </a:lvl4pPr>
    <a:lvl5pPr marL="2144713" algn="l" defTabSz="1071563" rtl="0" eaLnBrk="0" fontAlgn="base" hangingPunct="0">
      <a:spcBef>
        <a:spcPct val="30000"/>
      </a:spcBef>
      <a:spcAft>
        <a:spcPct val="0"/>
      </a:spcAft>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553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64516" name="3 Üstbilgi Yer Tutucusu"/>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1000237" fontAlgn="base">
              <a:spcBef>
                <a:spcPct val="0"/>
              </a:spcBef>
              <a:spcAft>
                <a:spcPct val="0"/>
              </a:spcAft>
              <a:defRPr/>
            </a:pPr>
            <a:r>
              <a:rPr lang="tr-TR" dirty="0" smtClean="0"/>
              <a:t>2</a:t>
            </a:r>
          </a:p>
        </p:txBody>
      </p:sp>
      <p:sp>
        <p:nvSpPr>
          <p:cNvPr id="64517" name="4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00237" fontAlgn="base">
              <a:spcBef>
                <a:spcPct val="0"/>
              </a:spcBef>
              <a:spcAft>
                <a:spcPct val="0"/>
              </a:spcAft>
              <a:defRPr/>
            </a:pPr>
            <a:fld id="{FC9C91DB-19D5-4E4E-A968-71B13CA1618B}" type="slidenum">
              <a:rPr lang="tr-TR" smtClean="0"/>
              <a:pPr defTabSz="1000237" fontAlgn="base">
                <a:spcBef>
                  <a:spcPct val="0"/>
                </a:spcBef>
                <a:spcAft>
                  <a:spcPct val="0"/>
                </a:spcAft>
                <a:defRPr/>
              </a:pPr>
              <a:t>1</a:t>
            </a:fld>
            <a:endParaRPr lang="tr-TR" dirty="0" smtClean="0"/>
          </a:p>
        </p:txBody>
      </p:sp>
    </p:spTree>
    <p:extLst>
      <p:ext uri="{BB962C8B-B14F-4D97-AF65-F5344CB8AC3E}">
        <p14:creationId xmlns:p14="http://schemas.microsoft.com/office/powerpoint/2010/main" val="425441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505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9919" indent="-296123">
              <a:defRPr>
                <a:solidFill>
                  <a:schemeClr val="tx1"/>
                </a:solidFill>
                <a:latin typeface="Calibri" pitchFamily="34" charset="0"/>
              </a:defRPr>
            </a:lvl2pPr>
            <a:lvl3pPr marL="1184491" indent="-236898">
              <a:defRPr>
                <a:solidFill>
                  <a:schemeClr val="tx1"/>
                </a:solidFill>
                <a:latin typeface="Calibri" pitchFamily="34" charset="0"/>
              </a:defRPr>
            </a:lvl3pPr>
            <a:lvl4pPr marL="1658287" indent="-236898">
              <a:defRPr>
                <a:solidFill>
                  <a:schemeClr val="tx1"/>
                </a:solidFill>
                <a:latin typeface="Calibri" pitchFamily="34" charset="0"/>
              </a:defRPr>
            </a:lvl4pPr>
            <a:lvl5pPr marL="2132084" indent="-236898">
              <a:defRPr>
                <a:solidFill>
                  <a:schemeClr val="tx1"/>
                </a:solidFill>
                <a:latin typeface="Calibri" pitchFamily="34" charset="0"/>
              </a:defRPr>
            </a:lvl5pPr>
            <a:lvl6pPr marL="2605880" indent="-236898" fontAlgn="base">
              <a:spcBef>
                <a:spcPct val="0"/>
              </a:spcBef>
              <a:spcAft>
                <a:spcPct val="0"/>
              </a:spcAft>
              <a:defRPr>
                <a:solidFill>
                  <a:schemeClr val="tx1"/>
                </a:solidFill>
                <a:latin typeface="Calibri" pitchFamily="34" charset="0"/>
              </a:defRPr>
            </a:lvl6pPr>
            <a:lvl7pPr marL="3079676" indent="-236898" fontAlgn="base">
              <a:spcBef>
                <a:spcPct val="0"/>
              </a:spcBef>
              <a:spcAft>
                <a:spcPct val="0"/>
              </a:spcAft>
              <a:defRPr>
                <a:solidFill>
                  <a:schemeClr val="tx1"/>
                </a:solidFill>
                <a:latin typeface="Calibri" pitchFamily="34" charset="0"/>
              </a:defRPr>
            </a:lvl7pPr>
            <a:lvl8pPr marL="3553473" indent="-236898" fontAlgn="base">
              <a:spcBef>
                <a:spcPct val="0"/>
              </a:spcBef>
              <a:spcAft>
                <a:spcPct val="0"/>
              </a:spcAft>
              <a:defRPr>
                <a:solidFill>
                  <a:schemeClr val="tx1"/>
                </a:solidFill>
                <a:latin typeface="Calibri" pitchFamily="34" charset="0"/>
              </a:defRPr>
            </a:lvl8pPr>
            <a:lvl9pPr marL="4027269" indent="-23689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B5034EB-834C-4C2E-A3BF-2D0F76544992}" type="slidenum">
              <a:rPr lang="tr-TR">
                <a:solidFill>
                  <a:srgbClr val="000000"/>
                </a:solidFill>
              </a:rPr>
              <a:pPr fontAlgn="base">
                <a:spcBef>
                  <a:spcPct val="0"/>
                </a:spcBef>
                <a:spcAft>
                  <a:spcPct val="0"/>
                </a:spcAft>
              </a:pPr>
              <a:t>69</a:t>
            </a:fld>
            <a:endParaRPr lang="tr-TR">
              <a:solidFill>
                <a:srgbClr val="000000"/>
              </a:solidFill>
            </a:endParaRPr>
          </a:p>
        </p:txBody>
      </p:sp>
    </p:spTree>
    <p:extLst>
      <p:ext uri="{BB962C8B-B14F-4D97-AF65-F5344CB8AC3E}">
        <p14:creationId xmlns:p14="http://schemas.microsoft.com/office/powerpoint/2010/main" val="43947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742950" y="2130426"/>
            <a:ext cx="84201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F208CCD6-9027-4E86-AEEA-0053E87F9218}" type="datetime1">
              <a:rPr lang="tr-TR"/>
              <a:pPr>
                <a:defRPr/>
              </a:pPr>
              <a:t>12.10.2016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898BC3E-17C3-4F0C-9E0A-49EF00FED393}"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4FE18FB-6ECB-402B-BFD5-5B6E05DED7C1}" type="datetime1">
              <a:rPr lang="tr-TR"/>
              <a:pPr>
                <a:defRPr/>
              </a:pPr>
              <a:t>12.10.2016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A7EE6A75-14DC-4A85-9008-EDCC17C92755}"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181850" y="274639"/>
            <a:ext cx="222885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95300" y="274639"/>
            <a:ext cx="652145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5D05CC4E-9DA1-4569-9400-712125C4F249}" type="datetime1">
              <a:rPr lang="tr-TR"/>
              <a:pPr>
                <a:defRPr/>
              </a:pPr>
              <a:t>12.10.2016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C9A61D75-5F39-4A8A-9CF9-4883D7F04580}"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3" name="14 Resim" descr="powerpoint1.jpg"/>
          <p:cNvPicPr>
            <a:picLocks noChangeAspect="1"/>
          </p:cNvPicPr>
          <p:nvPr userDrawn="1"/>
        </p:nvPicPr>
        <p:blipFill>
          <a:blip r:embed="rId2" cstate="print"/>
          <a:srcRect/>
          <a:stretch>
            <a:fillRect/>
          </a:stretch>
        </p:blipFill>
        <p:spPr bwMode="auto">
          <a:xfrm>
            <a:off x="0" y="0"/>
            <a:ext cx="9906000" cy="6858000"/>
          </a:xfrm>
          <a:prstGeom prst="rect">
            <a:avLst/>
          </a:prstGeom>
          <a:noFill/>
          <a:ln w="9525">
            <a:noFill/>
            <a:miter lim="800000"/>
            <a:headEnd/>
            <a:tailEnd/>
          </a:ln>
        </p:spPr>
      </p:pic>
      <p:sp>
        <p:nvSpPr>
          <p:cNvPr id="2" name="1 Başlık"/>
          <p:cNvSpPr>
            <a:spLocks noGrp="1"/>
          </p:cNvSpPr>
          <p:nvPr>
            <p:ph type="ctrTitle"/>
          </p:nvPr>
        </p:nvSpPr>
        <p:spPr>
          <a:xfrm>
            <a:off x="6123131" y="3573018"/>
            <a:ext cx="3782870" cy="1584176"/>
          </a:xfrm>
        </p:spPr>
        <p:txBody>
          <a:bodyPr>
            <a:normAutofit/>
          </a:bodyPr>
          <a:lstStyle>
            <a:lvl1pPr>
              <a:defRPr sz="38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05708382-A2BC-4699-BFE6-FA997329B349}" type="datetime1">
              <a:rPr lang="tr-TR"/>
              <a:pPr>
                <a:defRPr/>
              </a:pPr>
              <a:t>12.10.2016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A8043B1-05D1-4874-B167-A70B1C6231D7}"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507339" y="0"/>
            <a:ext cx="8915400" cy="90805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95300" y="1600201"/>
            <a:ext cx="8915400" cy="4525963"/>
          </a:xfrm>
        </p:spPr>
        <p:txBody>
          <a:bodyPr/>
          <a:lstStyle/>
          <a:p>
            <a:pPr lvl="0"/>
            <a:endParaRPr lang="tr-TR" noProof="0" dirty="0"/>
          </a:p>
        </p:txBody>
      </p:sp>
      <p:sp>
        <p:nvSpPr>
          <p:cNvPr id="4" name="3 Veri Yer Tutucusu"/>
          <p:cNvSpPr>
            <a:spLocks noGrp="1"/>
          </p:cNvSpPr>
          <p:nvPr>
            <p:ph type="dt" sz="half" idx="10"/>
          </p:nvPr>
        </p:nvSpPr>
        <p:spPr/>
        <p:txBody>
          <a:bodyPr/>
          <a:lstStyle>
            <a:lvl1pPr>
              <a:defRPr/>
            </a:lvl1pPr>
          </a:lstStyle>
          <a:p>
            <a:pPr>
              <a:defRPr/>
            </a:pPr>
            <a:fld id="{B96D2FA0-051C-4A10-85CB-3B3D0FE56CF9}" type="datetime1">
              <a:rPr lang="tr-TR"/>
              <a:pPr>
                <a:defRPr/>
              </a:pPr>
              <a:t>12.10.2016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93B8839-C782-430E-B47C-F67EF449157C}" type="slidenum">
              <a:rPr lang="tr-TR" altLang="tr-TR"/>
              <a:pPr>
                <a:defRPr/>
              </a:pPr>
              <a:t>‹#›</a:t>
            </a:fld>
            <a:endParaRPr lang="tr-TR" altLang="tr-TR"/>
          </a:p>
        </p:txBody>
      </p:sp>
    </p:spTree>
    <p:extLst>
      <p:ext uri="{BB962C8B-B14F-4D97-AF65-F5344CB8AC3E}">
        <p14:creationId xmlns:p14="http://schemas.microsoft.com/office/powerpoint/2010/main" val="13531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642FC402-0E37-4CF0-972A-8DE6FC9F2636}" type="datetime1">
              <a:rPr lang="tr-TR"/>
              <a:pPr>
                <a:defRPr/>
              </a:pPr>
              <a:t>12.10.2016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00F32354-573E-411B-B17A-6540F3B36DFD}"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82506" y="4406901"/>
            <a:ext cx="8420100" cy="1362075"/>
          </a:xfrm>
        </p:spPr>
        <p:txBody>
          <a:bodyPr anchor="t"/>
          <a:lstStyle>
            <a:lvl1pPr algn="l">
              <a:defRPr sz="47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78A337F1-D086-4A22-8A6B-11B105AF6EBC}" type="datetime1">
              <a:rPr lang="tr-TR"/>
              <a:pPr>
                <a:defRPr/>
              </a:pPr>
              <a:t>12.10.2016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D12CB89-A337-4222-81E6-D60614487CF6}"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9530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03555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F979DF5B-053B-4A25-93A0-B7742C369B27}" type="datetime1">
              <a:rPr lang="tr-TR"/>
              <a:pPr>
                <a:defRPr/>
              </a:pPr>
              <a:t>12.10.2016</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480B2EE-9A23-4262-9117-FD3C263759E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95300" y="1535113"/>
            <a:ext cx="437687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tr-TR" smtClean="0"/>
              <a:t>Asıl metin stillerini düzenlemek için tıklatın</a:t>
            </a:r>
          </a:p>
        </p:txBody>
      </p:sp>
      <p:sp>
        <p:nvSpPr>
          <p:cNvPr id="4" name="İçerik Yer Tutucusu 3"/>
          <p:cNvSpPr>
            <a:spLocks noGrp="1"/>
          </p:cNvSpPr>
          <p:nvPr>
            <p:ph sz="half" idx="2"/>
          </p:nvPr>
        </p:nvSpPr>
        <p:spPr>
          <a:xfrm>
            <a:off x="495300" y="2174875"/>
            <a:ext cx="437687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5032112" y="1535113"/>
            <a:ext cx="437859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5032112" y="2174875"/>
            <a:ext cx="437859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5BC7259D-6B51-46A5-AA3D-7E08F5B73F82}" type="datetime1">
              <a:rPr lang="tr-TR"/>
              <a:pPr>
                <a:defRPr/>
              </a:pPr>
              <a:t>12.10.2016</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E1B5EF90-8E0E-450B-8FB7-B0CED4BF05A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8AC9DC41-EBF1-41AF-A72F-E428C4A1A831}" type="datetime1">
              <a:rPr lang="tr-TR"/>
              <a:pPr>
                <a:defRPr/>
              </a:pPr>
              <a:t>12.10.2016</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2F80BBDA-5377-4709-80D3-26584B65339C}"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A3EC49B1-CB46-4790-9FBF-85122DE115CD}" type="datetime1">
              <a:rPr lang="tr-TR"/>
              <a:pPr>
                <a:defRPr/>
              </a:pPr>
              <a:t>12.10.2016</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EEB30AAF-DD33-4129-993E-0B49662A248A}"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95302" y="273049"/>
            <a:ext cx="3259006" cy="1162051"/>
          </a:xfrm>
        </p:spPr>
        <p:txBody>
          <a:bodyPr anchor="b"/>
          <a:lstStyle>
            <a:lvl1pPr algn="l">
              <a:defRPr sz="2300" b="1"/>
            </a:lvl1pPr>
          </a:lstStyle>
          <a:p>
            <a:r>
              <a:rPr lang="tr-TR" smtClean="0"/>
              <a:t>Asıl başlık stili için tıklatın</a:t>
            </a:r>
            <a:endParaRPr lang="tr-TR"/>
          </a:p>
        </p:txBody>
      </p:sp>
      <p:sp>
        <p:nvSpPr>
          <p:cNvPr id="3" name="İçerik Yer Tutucusu 2"/>
          <p:cNvSpPr>
            <a:spLocks noGrp="1"/>
          </p:cNvSpPr>
          <p:nvPr>
            <p:ph idx="1"/>
          </p:nvPr>
        </p:nvSpPr>
        <p:spPr>
          <a:xfrm>
            <a:off x="3872971" y="273052"/>
            <a:ext cx="5537729"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95302" y="1435102"/>
            <a:ext cx="3259006"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FB151AA-8B10-43CE-AD2D-2CCE44B8640F}" type="datetime1">
              <a:rPr lang="tr-TR"/>
              <a:pPr>
                <a:defRPr/>
              </a:pPr>
              <a:t>12.10.2016</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7F1C6B7-4DA7-4E1C-8885-69D238DEF61C}"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941645" y="4800600"/>
            <a:ext cx="5943600" cy="566739"/>
          </a:xfrm>
        </p:spPr>
        <p:txBody>
          <a:bodyPr anchor="b"/>
          <a:lstStyle>
            <a:lvl1pPr algn="l">
              <a:defRPr sz="2300" b="1"/>
            </a:lvl1pPr>
          </a:lstStyle>
          <a:p>
            <a:r>
              <a:rPr lang="tr-TR" smtClean="0"/>
              <a:t>Asıl başlık stili için tıklatın</a:t>
            </a:r>
            <a:endParaRPr lang="tr-TR"/>
          </a:p>
        </p:txBody>
      </p:sp>
      <p:sp>
        <p:nvSpPr>
          <p:cNvPr id="3" name="Resim Yer Tutucusu 2"/>
          <p:cNvSpPr>
            <a:spLocks noGrp="1"/>
          </p:cNvSpPr>
          <p:nvPr>
            <p:ph type="pic" idx="1"/>
          </p:nvPr>
        </p:nvSpPr>
        <p:spPr>
          <a:xfrm>
            <a:off x="1941645" y="612775"/>
            <a:ext cx="5943600" cy="4114800"/>
          </a:xfrm>
        </p:spPr>
        <p:txBody>
          <a:bodyPr rtlCol="0">
            <a:normAutofit/>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pPr lvl="0"/>
            <a:endParaRPr lang="tr-TR" noProof="0"/>
          </a:p>
        </p:txBody>
      </p:sp>
      <p:sp>
        <p:nvSpPr>
          <p:cNvPr id="4" name="Metin Yer Tutucusu 3"/>
          <p:cNvSpPr>
            <a:spLocks noGrp="1"/>
          </p:cNvSpPr>
          <p:nvPr>
            <p:ph type="body" sz="half" idx="2"/>
          </p:nvPr>
        </p:nvSpPr>
        <p:spPr>
          <a:xfrm>
            <a:off x="1941645" y="5367338"/>
            <a:ext cx="59436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DDCD6EA5-CB47-4A12-A8BF-5AFDD931107B}" type="datetime1">
              <a:rPr lang="tr-TR"/>
              <a:pPr>
                <a:defRPr/>
              </a:pPr>
              <a:t>12.10.2016</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66BAA350-1CA5-401B-98B4-5D3B16399F76}"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107287" tIns="53643" rIns="107287" bIns="53643"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107287" tIns="53643" rIns="107287" bIns="53643"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95300" y="6356350"/>
            <a:ext cx="2311400" cy="365125"/>
          </a:xfrm>
          <a:prstGeom prst="rect">
            <a:avLst/>
          </a:prstGeom>
        </p:spPr>
        <p:txBody>
          <a:bodyPr vert="horz" lIns="107287" tIns="53643" rIns="107287" bIns="53643" rtlCol="0" anchor="ctr"/>
          <a:lstStyle>
            <a:lvl1pPr algn="l" defTabSz="1072866" fontAlgn="auto">
              <a:spcBef>
                <a:spcPts val="0"/>
              </a:spcBef>
              <a:spcAft>
                <a:spcPts val="0"/>
              </a:spcAft>
              <a:defRPr sz="1400">
                <a:solidFill>
                  <a:schemeClr val="tx1">
                    <a:tint val="75000"/>
                  </a:schemeClr>
                </a:solidFill>
                <a:latin typeface="+mn-lt"/>
                <a:cs typeface="+mn-cs"/>
              </a:defRPr>
            </a:lvl1pPr>
          </a:lstStyle>
          <a:p>
            <a:pPr>
              <a:defRPr/>
            </a:pPr>
            <a:fld id="{77A283D7-A7AB-42F3-B835-C8AA800361BA}" type="datetime1">
              <a:rPr lang="tr-TR"/>
              <a:pPr>
                <a:defRPr/>
              </a:pPr>
              <a:t>12.10.2016</a:t>
            </a:fld>
            <a:endParaRPr lang="tr-TR"/>
          </a:p>
        </p:txBody>
      </p:sp>
      <p:sp>
        <p:nvSpPr>
          <p:cNvPr id="5" name="Altbilgi Yer Tutucusu 4"/>
          <p:cNvSpPr>
            <a:spLocks noGrp="1"/>
          </p:cNvSpPr>
          <p:nvPr>
            <p:ph type="ftr" sz="quarter" idx="3"/>
          </p:nvPr>
        </p:nvSpPr>
        <p:spPr>
          <a:xfrm>
            <a:off x="3384550" y="6356350"/>
            <a:ext cx="3136900" cy="365125"/>
          </a:xfrm>
          <a:prstGeom prst="rect">
            <a:avLst/>
          </a:prstGeom>
        </p:spPr>
        <p:txBody>
          <a:bodyPr vert="horz" lIns="107287" tIns="53643" rIns="107287" bIns="53643" rtlCol="0" anchor="ctr"/>
          <a:lstStyle>
            <a:lvl1pPr algn="ctr" defTabSz="1072866" fontAlgn="auto">
              <a:spcBef>
                <a:spcPts val="0"/>
              </a:spcBef>
              <a:spcAft>
                <a:spcPts val="0"/>
              </a:spcAft>
              <a:defRPr sz="140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7099300" y="6356350"/>
            <a:ext cx="2311400" cy="365125"/>
          </a:xfrm>
          <a:prstGeom prst="rect">
            <a:avLst/>
          </a:prstGeom>
        </p:spPr>
        <p:txBody>
          <a:bodyPr vert="horz" lIns="107287" tIns="53643" rIns="107287" bIns="53643" rtlCol="0" anchor="ctr"/>
          <a:lstStyle>
            <a:lvl1pPr algn="r" defTabSz="1072866" fontAlgn="auto">
              <a:spcBef>
                <a:spcPts val="0"/>
              </a:spcBef>
              <a:spcAft>
                <a:spcPts val="0"/>
              </a:spcAft>
              <a:defRPr sz="1400">
                <a:solidFill>
                  <a:schemeClr val="tx1">
                    <a:tint val="75000"/>
                  </a:schemeClr>
                </a:solidFill>
                <a:latin typeface="+mn-lt"/>
                <a:cs typeface="+mn-cs"/>
              </a:defRPr>
            </a:lvl1pPr>
          </a:lstStyle>
          <a:p>
            <a:pPr>
              <a:defRPr/>
            </a:pPr>
            <a:fld id="{7CA29E78-8B73-4B6E-9FC3-E5FF44A7348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ctr" defTabSz="1071563" rtl="0" eaLnBrk="0" fontAlgn="base" hangingPunct="0">
        <a:spcBef>
          <a:spcPct val="0"/>
        </a:spcBef>
        <a:spcAft>
          <a:spcPct val="0"/>
        </a:spcAft>
        <a:defRPr sz="5200" kern="1200">
          <a:solidFill>
            <a:schemeClr val="tx1"/>
          </a:solidFill>
          <a:latin typeface="+mj-lt"/>
          <a:ea typeface="+mj-ea"/>
          <a:cs typeface="+mj-cs"/>
        </a:defRPr>
      </a:lvl1pPr>
      <a:lvl2pPr algn="ctr" defTabSz="1071563" rtl="0" eaLnBrk="0" fontAlgn="base" hangingPunct="0">
        <a:spcBef>
          <a:spcPct val="0"/>
        </a:spcBef>
        <a:spcAft>
          <a:spcPct val="0"/>
        </a:spcAft>
        <a:defRPr sz="5200">
          <a:solidFill>
            <a:schemeClr val="tx1"/>
          </a:solidFill>
          <a:latin typeface="Calibri" pitchFamily="34" charset="0"/>
        </a:defRPr>
      </a:lvl2pPr>
      <a:lvl3pPr algn="ctr" defTabSz="1071563" rtl="0" eaLnBrk="0" fontAlgn="base" hangingPunct="0">
        <a:spcBef>
          <a:spcPct val="0"/>
        </a:spcBef>
        <a:spcAft>
          <a:spcPct val="0"/>
        </a:spcAft>
        <a:defRPr sz="5200">
          <a:solidFill>
            <a:schemeClr val="tx1"/>
          </a:solidFill>
          <a:latin typeface="Calibri" pitchFamily="34" charset="0"/>
        </a:defRPr>
      </a:lvl3pPr>
      <a:lvl4pPr algn="ctr" defTabSz="1071563" rtl="0" eaLnBrk="0" fontAlgn="base" hangingPunct="0">
        <a:spcBef>
          <a:spcPct val="0"/>
        </a:spcBef>
        <a:spcAft>
          <a:spcPct val="0"/>
        </a:spcAft>
        <a:defRPr sz="5200">
          <a:solidFill>
            <a:schemeClr val="tx1"/>
          </a:solidFill>
          <a:latin typeface="Calibri" pitchFamily="34" charset="0"/>
        </a:defRPr>
      </a:lvl4pPr>
      <a:lvl5pPr algn="ctr" defTabSz="1071563" rtl="0" eaLnBrk="0" fontAlgn="base" hangingPunct="0">
        <a:spcBef>
          <a:spcPct val="0"/>
        </a:spcBef>
        <a:spcAft>
          <a:spcPct val="0"/>
        </a:spcAft>
        <a:defRPr sz="5200">
          <a:solidFill>
            <a:schemeClr val="tx1"/>
          </a:solidFill>
          <a:latin typeface="Calibri" pitchFamily="34" charset="0"/>
        </a:defRPr>
      </a:lvl5pPr>
      <a:lvl6pPr marL="457200" algn="ctr" defTabSz="1071563" rtl="0" fontAlgn="base">
        <a:spcBef>
          <a:spcPct val="0"/>
        </a:spcBef>
        <a:spcAft>
          <a:spcPct val="0"/>
        </a:spcAft>
        <a:defRPr sz="5200">
          <a:solidFill>
            <a:schemeClr val="tx1"/>
          </a:solidFill>
          <a:latin typeface="Calibri" pitchFamily="34" charset="0"/>
        </a:defRPr>
      </a:lvl6pPr>
      <a:lvl7pPr marL="914400" algn="ctr" defTabSz="1071563" rtl="0" fontAlgn="base">
        <a:spcBef>
          <a:spcPct val="0"/>
        </a:spcBef>
        <a:spcAft>
          <a:spcPct val="0"/>
        </a:spcAft>
        <a:defRPr sz="5200">
          <a:solidFill>
            <a:schemeClr val="tx1"/>
          </a:solidFill>
          <a:latin typeface="Calibri" pitchFamily="34" charset="0"/>
        </a:defRPr>
      </a:lvl7pPr>
      <a:lvl8pPr marL="1371600" algn="ctr" defTabSz="1071563" rtl="0" fontAlgn="base">
        <a:spcBef>
          <a:spcPct val="0"/>
        </a:spcBef>
        <a:spcAft>
          <a:spcPct val="0"/>
        </a:spcAft>
        <a:defRPr sz="5200">
          <a:solidFill>
            <a:schemeClr val="tx1"/>
          </a:solidFill>
          <a:latin typeface="Calibri" pitchFamily="34" charset="0"/>
        </a:defRPr>
      </a:lvl8pPr>
      <a:lvl9pPr marL="1828800" algn="ctr" defTabSz="1071563" rtl="0" fontAlgn="base">
        <a:spcBef>
          <a:spcPct val="0"/>
        </a:spcBef>
        <a:spcAft>
          <a:spcPct val="0"/>
        </a:spcAft>
        <a:defRPr sz="5200">
          <a:solidFill>
            <a:schemeClr val="tx1"/>
          </a:solidFill>
          <a:latin typeface="Calibri" pitchFamily="34" charset="0"/>
        </a:defRPr>
      </a:lvl9pPr>
    </p:titleStyle>
    <p:bodyStyle>
      <a:lvl1pPr marL="401638" indent="-401638" algn="l" defTabSz="1071563"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71538" indent="-334963" algn="l" defTabSz="1071563"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39850" indent="-266700" algn="l" defTabSz="107156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3pPr>
      <a:lvl4pPr marL="1876425" indent="-266700" algn="l" defTabSz="1071563"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4pPr>
      <a:lvl5pPr marL="2413000" indent="-266700" algn="l" defTabSz="1071563"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mailto:istatistik46@meb.gov.t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ctrTitle"/>
          </p:nvPr>
        </p:nvSpPr>
        <p:spPr>
          <a:xfrm>
            <a:off x="3190875" y="4364038"/>
            <a:ext cx="6559550" cy="1585912"/>
          </a:xfrm>
        </p:spPr>
        <p:txBody>
          <a:bodyPr/>
          <a:lstStyle/>
          <a:p>
            <a:pPr algn="l" eaLnBrk="1" hangingPunct="1"/>
            <a:r>
              <a:rPr lang="tr-TR" b="1" smtClean="0">
                <a:solidFill>
                  <a:schemeClr val="bg1"/>
                </a:solidFill>
              </a:rPr>
              <a:t>KAHRAMANMARAŞ</a:t>
            </a:r>
            <a:r>
              <a:rPr lang="en-US" b="1" smtClean="0">
                <a:solidFill>
                  <a:schemeClr val="bg1"/>
                </a:solidFill>
              </a:rPr>
              <a:t/>
            </a:r>
            <a:br>
              <a:rPr lang="en-US" b="1" smtClean="0">
                <a:solidFill>
                  <a:schemeClr val="bg1"/>
                </a:solidFill>
              </a:rPr>
            </a:br>
            <a:r>
              <a:rPr lang="tr-TR" b="1" smtClean="0">
                <a:solidFill>
                  <a:schemeClr val="bg1"/>
                </a:solidFill>
              </a:rPr>
              <a:t>İL MİLLİ EĞİTİM MÜDÜRLÜĞÜ</a:t>
            </a:r>
          </a:p>
        </p:txBody>
      </p:sp>
      <p:sp>
        <p:nvSpPr>
          <p:cNvPr id="3" name="2 Slayt Numarası Yer Tutucusu"/>
          <p:cNvSpPr>
            <a:spLocks noGrp="1"/>
          </p:cNvSpPr>
          <p:nvPr>
            <p:ph type="sldNum" sz="quarter" idx="12"/>
          </p:nvPr>
        </p:nvSpPr>
        <p:spPr>
          <a:xfrm>
            <a:off x="8193088" y="6492875"/>
            <a:ext cx="1439862" cy="365125"/>
          </a:xfrm>
        </p:spPr>
        <p:txBody>
          <a:bodyPr/>
          <a:lstStyle/>
          <a:p>
            <a:pPr>
              <a:defRPr/>
            </a:pPr>
            <a:fld id="{EA3E9D9D-0461-4D6C-BC04-5F4997790501}" type="slidenum">
              <a:rPr lang="tr-TR"/>
              <a:pPr>
                <a:defRPr/>
              </a:pPr>
              <a:t>1</a:t>
            </a:fld>
            <a:endParaRPr lang="tr-TR" dirty="0"/>
          </a:p>
        </p:txBody>
      </p:sp>
      <p:pic>
        <p:nvPicPr>
          <p:cNvPr id="3076" name="3 Resim" descr="C:\Users\rasim\AppData\Local\Temp\Rar$DI01.718\amblem.png"/>
          <p:cNvPicPr>
            <a:picLocks noChangeAspect="1" noChangeArrowheads="1"/>
          </p:cNvPicPr>
          <p:nvPr/>
        </p:nvPicPr>
        <p:blipFill>
          <a:blip r:embed="rId3" cstate="print"/>
          <a:srcRect/>
          <a:stretch>
            <a:fillRect/>
          </a:stretch>
        </p:blipFill>
        <p:spPr bwMode="auto">
          <a:xfrm>
            <a:off x="1381125" y="4357688"/>
            <a:ext cx="1643063" cy="171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D0F6FBE-E5CC-4791-B79C-84C5CD191A74}" type="slidenum">
              <a:rPr lang="tr-TR" altLang="tr-TR" sz="1200" smtClean="0">
                <a:solidFill>
                  <a:srgbClr val="898989"/>
                </a:solidFill>
              </a:rPr>
              <a:pPr>
                <a:spcBef>
                  <a:spcPct val="0"/>
                </a:spcBef>
                <a:buFontTx/>
                <a:buNone/>
              </a:pPr>
              <a:t>10</a:t>
            </a:fld>
            <a:endParaRPr lang="tr-TR" altLang="tr-TR" sz="1200" smtClean="0">
              <a:solidFill>
                <a:srgbClr val="898989"/>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3975117560"/>
              </p:ext>
            </p:extLst>
          </p:nvPr>
        </p:nvGraphicFramePr>
        <p:xfrm>
          <a:off x="254743" y="1698398"/>
          <a:ext cx="9191884" cy="4509979"/>
        </p:xfrm>
        <a:graphic>
          <a:graphicData uri="http://schemas.openxmlformats.org/drawingml/2006/table">
            <a:tbl>
              <a:tblPr firstRow="1" bandRow="1">
                <a:tableStyleId>{7DF18680-E054-41AD-8BC1-D1AEF772440D}</a:tableStyleId>
              </a:tblPr>
              <a:tblGrid>
                <a:gridCol w="2690098"/>
                <a:gridCol w="2128806"/>
                <a:gridCol w="2140712"/>
                <a:gridCol w="2232268"/>
              </a:tblGrid>
              <a:tr h="2467819">
                <a:tc>
                  <a:txBody>
                    <a:bodyPr/>
                    <a:lstStyle/>
                    <a:p>
                      <a:pPr algn="ctr" eaLnBrk="1" hangingPunct="1">
                        <a:spcBef>
                          <a:spcPct val="0"/>
                        </a:spcBef>
                        <a:buFontTx/>
                        <a:buNone/>
                      </a:pPr>
                      <a:r>
                        <a:rPr lang="tr-TR" altLang="tr-TR" sz="1600" dirty="0" smtClean="0"/>
                        <a:t>Bağımsız Anaokulları</a:t>
                      </a:r>
                    </a:p>
                    <a:p>
                      <a:pPr algn="ctr" eaLnBrk="1" hangingPunct="1">
                        <a:spcBef>
                          <a:spcPct val="0"/>
                        </a:spcBef>
                        <a:buFontTx/>
                        <a:buNone/>
                      </a:pPr>
                      <a:r>
                        <a:rPr lang="tr-TR" altLang="tr-TR" sz="1600" dirty="0" smtClean="0"/>
                        <a:t>İlköğretim Okulları</a:t>
                      </a:r>
                    </a:p>
                    <a:p>
                      <a:pPr algn="ctr" eaLnBrk="1" hangingPunct="1">
                        <a:spcBef>
                          <a:spcPct val="0"/>
                        </a:spcBef>
                        <a:buFontTx/>
                        <a:buNone/>
                      </a:pPr>
                      <a:r>
                        <a:rPr lang="tr-TR" altLang="tr-TR" sz="1600" dirty="0" smtClean="0"/>
                        <a:t>Ortaöğretim Okulları</a:t>
                      </a:r>
                    </a:p>
                    <a:p>
                      <a:pPr algn="ctr" eaLnBrk="1" hangingPunct="1">
                        <a:spcBef>
                          <a:spcPct val="0"/>
                        </a:spcBef>
                        <a:buFontTx/>
                        <a:buNone/>
                      </a:pPr>
                      <a:endParaRPr lang="tr-TR" altLang="tr-TR" sz="1600" dirty="0" smtClean="0"/>
                    </a:p>
                    <a:p>
                      <a:pPr algn="ctr" eaLnBrk="1" hangingPunct="1">
                        <a:spcBef>
                          <a:spcPct val="0"/>
                        </a:spcBef>
                        <a:buFontTx/>
                        <a:buNone/>
                      </a:pPr>
                      <a:r>
                        <a:rPr lang="tr-TR" altLang="tr-TR" sz="1600" dirty="0" smtClean="0">
                          <a:solidFill>
                            <a:srgbClr val="C00000"/>
                          </a:solidFill>
                        </a:rPr>
                        <a:t>MEİS</a:t>
                      </a:r>
                    </a:p>
                    <a:p>
                      <a:pPr algn="ctr"/>
                      <a:endParaRPr lang="tr-TR" sz="1600" dirty="0">
                        <a:solidFill>
                          <a:srgbClr val="C00000"/>
                        </a:solidFill>
                      </a:endParaRPr>
                    </a:p>
                  </a:txBody>
                  <a:tcPr marL="99060" marR="99060" anchor="ctr"/>
                </a:tc>
                <a:tc>
                  <a:txBody>
                    <a:bodyPr/>
                    <a:lstStyle/>
                    <a:p>
                      <a:pPr algn="ctr" eaLnBrk="1" hangingPunct="1">
                        <a:spcBef>
                          <a:spcPct val="0"/>
                        </a:spcBef>
                        <a:buFontTx/>
                        <a:buNone/>
                      </a:pPr>
                      <a:r>
                        <a:rPr lang="tr-TR" altLang="tr-TR" sz="1600" dirty="0" smtClean="0"/>
                        <a:t>Halk Eğitim Merkezleri</a:t>
                      </a:r>
                    </a:p>
                    <a:p>
                      <a:pPr algn="ctr" eaLnBrk="1" hangingPunct="1">
                        <a:spcBef>
                          <a:spcPct val="0"/>
                        </a:spcBef>
                        <a:buFontTx/>
                        <a:buNone/>
                      </a:pPr>
                      <a:endParaRPr lang="tr-TR" altLang="tr-TR" sz="1600" dirty="0" smtClean="0"/>
                    </a:p>
                    <a:p>
                      <a:pPr algn="ctr" eaLnBrk="1" hangingPunct="1">
                        <a:spcBef>
                          <a:spcPct val="0"/>
                        </a:spcBef>
                        <a:buFontTx/>
                        <a:buNone/>
                      </a:pPr>
                      <a:r>
                        <a:rPr lang="tr-TR" altLang="tr-TR" sz="1600" dirty="0" smtClean="0">
                          <a:solidFill>
                            <a:srgbClr val="C00000"/>
                          </a:solidFill>
                        </a:rPr>
                        <a:t>E-YAYGIN</a:t>
                      </a:r>
                    </a:p>
                    <a:p>
                      <a:pPr algn="ctr" eaLnBrk="1" hangingPunct="1">
                        <a:spcBef>
                          <a:spcPct val="0"/>
                        </a:spcBef>
                        <a:buFontTx/>
                        <a:buNone/>
                      </a:pPr>
                      <a:r>
                        <a:rPr lang="tr-TR" altLang="tr-TR" sz="1600" dirty="0" smtClean="0">
                          <a:solidFill>
                            <a:srgbClr val="C00000"/>
                          </a:solidFill>
                        </a:rPr>
                        <a:t>MEİS</a:t>
                      </a:r>
                      <a:endParaRPr lang="tr-TR" altLang="tr-TR" sz="1600" b="1" dirty="0">
                        <a:solidFill>
                          <a:srgbClr val="C00000"/>
                        </a:solidFill>
                        <a:latin typeface="Century Gothic" panose="020B0502020202020204" pitchFamily="34" charset="0"/>
                      </a:endParaRPr>
                    </a:p>
                  </a:txBody>
                  <a:tcPr marL="99060" marR="99060" anchor="ctr"/>
                </a:tc>
                <a:tc>
                  <a:txBody>
                    <a:bodyPr/>
                    <a:lstStyle/>
                    <a:p>
                      <a:pPr algn="ctr" eaLnBrk="1" hangingPunct="1">
                        <a:spcBef>
                          <a:spcPct val="0"/>
                        </a:spcBef>
                        <a:buFontTx/>
                        <a:buNone/>
                      </a:pPr>
                      <a:r>
                        <a:rPr lang="tr-TR" altLang="tr-TR" sz="1600" dirty="0" smtClean="0"/>
                        <a:t>Öğretmenevi ve ASO</a:t>
                      </a:r>
                    </a:p>
                    <a:p>
                      <a:pPr algn="ctr" eaLnBrk="1" hangingPunct="1">
                        <a:spcBef>
                          <a:spcPct val="0"/>
                        </a:spcBef>
                        <a:buFontTx/>
                        <a:buNone/>
                      </a:pPr>
                      <a:r>
                        <a:rPr lang="tr-TR" altLang="tr-TR" sz="1600" dirty="0" smtClean="0"/>
                        <a:t>Bilim Sanat Merkezi</a:t>
                      </a:r>
                    </a:p>
                    <a:p>
                      <a:pPr algn="ctr" eaLnBrk="1" hangingPunct="1">
                        <a:spcBef>
                          <a:spcPct val="0"/>
                        </a:spcBef>
                        <a:buFontTx/>
                        <a:buNone/>
                      </a:pPr>
                      <a:r>
                        <a:rPr lang="tr-TR" altLang="tr-TR" sz="1600" dirty="0" smtClean="0"/>
                        <a:t>Rehberlik ve Araştırma Merkezleri</a:t>
                      </a:r>
                    </a:p>
                    <a:p>
                      <a:pPr algn="ctr" eaLnBrk="1" hangingPunct="1">
                        <a:spcBef>
                          <a:spcPct val="0"/>
                        </a:spcBef>
                        <a:buFontTx/>
                        <a:buNone/>
                      </a:pPr>
                      <a:r>
                        <a:rPr lang="tr-TR" altLang="tr-TR" sz="1600" dirty="0" smtClean="0"/>
                        <a:t> </a:t>
                      </a:r>
                    </a:p>
                    <a:p>
                      <a:pPr algn="ctr" eaLnBrk="1" hangingPunct="1">
                        <a:spcBef>
                          <a:spcPct val="0"/>
                        </a:spcBef>
                        <a:buFontTx/>
                        <a:buNone/>
                      </a:pPr>
                      <a:r>
                        <a:rPr lang="tr-TR" altLang="tr-TR" sz="1600" dirty="0" smtClean="0">
                          <a:solidFill>
                            <a:srgbClr val="C00000"/>
                          </a:solidFill>
                        </a:rPr>
                        <a:t>MEİS</a:t>
                      </a:r>
                    </a:p>
                    <a:p>
                      <a:pPr algn="ctr"/>
                      <a:endParaRPr lang="tr-TR" sz="1600" dirty="0">
                        <a:solidFill>
                          <a:srgbClr val="C00000"/>
                        </a:solidFill>
                      </a:endParaRPr>
                    </a:p>
                  </a:txBody>
                  <a:tcPr marL="99060" marR="99060" anchor="ctr"/>
                </a:tc>
                <a:tc>
                  <a:txBody>
                    <a:bodyPr/>
                    <a:lstStyle/>
                    <a:p>
                      <a:pPr algn="ctr" eaLnBrk="1" hangingPunct="1">
                        <a:spcBef>
                          <a:spcPct val="0"/>
                        </a:spcBef>
                        <a:buFontTx/>
                        <a:buNone/>
                      </a:pPr>
                      <a:r>
                        <a:rPr lang="tr-TR" altLang="tr-TR" sz="1600" dirty="0" smtClean="0"/>
                        <a:t>İlçe Milli Eğitim Müdürlükleri</a:t>
                      </a:r>
                    </a:p>
                    <a:p>
                      <a:pPr algn="ctr" eaLnBrk="1" hangingPunct="1">
                        <a:spcBef>
                          <a:spcPct val="0"/>
                        </a:spcBef>
                        <a:buFontTx/>
                        <a:buNone/>
                      </a:pPr>
                      <a:r>
                        <a:rPr lang="tr-TR" altLang="tr-TR" sz="1600" dirty="0" smtClean="0"/>
                        <a:t> </a:t>
                      </a:r>
                    </a:p>
                    <a:p>
                      <a:pPr algn="ctr" eaLnBrk="1" hangingPunct="1">
                        <a:spcBef>
                          <a:spcPct val="0"/>
                        </a:spcBef>
                        <a:buFontTx/>
                        <a:buNone/>
                      </a:pPr>
                      <a:r>
                        <a:rPr lang="tr-TR" altLang="tr-TR" sz="1600" dirty="0" smtClean="0">
                          <a:solidFill>
                            <a:srgbClr val="C00000"/>
                          </a:solidFill>
                        </a:rPr>
                        <a:t>MEİS</a:t>
                      </a:r>
                    </a:p>
                    <a:p>
                      <a:pPr algn="ctr"/>
                      <a:endParaRPr lang="tr-TR" sz="1600" dirty="0"/>
                    </a:p>
                  </a:txBody>
                  <a:tcPr marL="99060" marR="99060" anchor="ctr"/>
                </a:tc>
              </a:tr>
              <a:tr h="370840">
                <a:tc>
                  <a:txBody>
                    <a:bodyPr/>
                    <a:lstStyle/>
                    <a:p>
                      <a:pPr algn="ctr" eaLnBrk="1" hangingPunct="1">
                        <a:spcBef>
                          <a:spcPct val="0"/>
                        </a:spcBef>
                        <a:buFontTx/>
                        <a:buNone/>
                      </a:pPr>
                      <a:r>
                        <a:rPr lang="tr-TR" altLang="tr-TR" sz="1600" dirty="0" smtClean="0"/>
                        <a:t>Halk Eğitim Merkezleri dışında kalan yaygın eğitim kurumları (Mesleki Eğitim Merkezleri, Meslek Kursları vb.)</a:t>
                      </a:r>
                    </a:p>
                    <a:p>
                      <a:pPr algn="ctr" eaLnBrk="1" hangingPunct="1">
                        <a:spcBef>
                          <a:spcPct val="0"/>
                        </a:spcBef>
                        <a:buFontTx/>
                        <a:buNone/>
                      </a:pPr>
                      <a:endParaRPr lang="tr-TR" altLang="tr-TR" sz="1600" dirty="0" smtClean="0"/>
                    </a:p>
                    <a:p>
                      <a:pPr algn="ctr" eaLnBrk="1" hangingPunct="1">
                        <a:spcBef>
                          <a:spcPct val="0"/>
                        </a:spcBef>
                        <a:buFontTx/>
                        <a:buNone/>
                      </a:pPr>
                      <a:r>
                        <a:rPr lang="tr-TR" altLang="tr-TR" sz="1600" dirty="0" smtClean="0">
                          <a:solidFill>
                            <a:srgbClr val="C00000"/>
                          </a:solidFill>
                        </a:rPr>
                        <a:t>MEİS</a:t>
                      </a:r>
                    </a:p>
                    <a:p>
                      <a:pPr algn="ctr" eaLnBrk="1" hangingPunct="1">
                        <a:spcBef>
                          <a:spcPct val="0"/>
                        </a:spcBef>
                        <a:buFontTx/>
                        <a:buNone/>
                      </a:pPr>
                      <a:r>
                        <a:rPr lang="tr-TR" altLang="tr-TR" sz="1600" dirty="0" smtClean="0">
                          <a:solidFill>
                            <a:srgbClr val="C00000"/>
                          </a:solidFill>
                        </a:rPr>
                        <a:t>EYAYGIN</a:t>
                      </a:r>
                    </a:p>
                    <a:p>
                      <a:pPr algn="ctr"/>
                      <a:endParaRPr lang="tr-TR" sz="1600" dirty="0"/>
                    </a:p>
                  </a:txBody>
                  <a:tcPr marL="99060" marR="99060" anchor="ctr"/>
                </a:tc>
                <a:tc>
                  <a:txBody>
                    <a:bodyPr/>
                    <a:lstStyle/>
                    <a:p>
                      <a:pPr algn="ctr" eaLnBrk="1" hangingPunct="1">
                        <a:spcBef>
                          <a:spcPct val="0"/>
                        </a:spcBef>
                        <a:buFontTx/>
                        <a:buNone/>
                      </a:pPr>
                      <a:r>
                        <a:rPr lang="tr-TR" altLang="tr-TR" sz="1600" dirty="0" smtClean="0"/>
                        <a:t>Özel Eğitim ve Rehabilitasyon Merkezleri</a:t>
                      </a:r>
                    </a:p>
                    <a:p>
                      <a:pPr algn="ctr" eaLnBrk="1" hangingPunct="1">
                        <a:spcBef>
                          <a:spcPct val="0"/>
                        </a:spcBef>
                        <a:buFontTx/>
                        <a:buNone/>
                      </a:pPr>
                      <a:r>
                        <a:rPr lang="tr-TR" altLang="tr-TR" sz="1600" dirty="0" smtClean="0"/>
                        <a:t> </a:t>
                      </a:r>
                    </a:p>
                    <a:p>
                      <a:pPr algn="ctr" eaLnBrk="1" hangingPunct="1">
                        <a:spcBef>
                          <a:spcPct val="0"/>
                        </a:spcBef>
                        <a:buFontTx/>
                        <a:buNone/>
                      </a:pPr>
                      <a:r>
                        <a:rPr lang="tr-TR" altLang="tr-TR" sz="1600" dirty="0" smtClean="0">
                          <a:solidFill>
                            <a:srgbClr val="C00000"/>
                          </a:solidFill>
                        </a:rPr>
                        <a:t>MEİS</a:t>
                      </a:r>
                    </a:p>
                    <a:p>
                      <a:pPr algn="ctr" eaLnBrk="1" hangingPunct="1">
                        <a:spcBef>
                          <a:spcPct val="0"/>
                        </a:spcBef>
                        <a:buFontTx/>
                        <a:buNone/>
                      </a:pPr>
                      <a:r>
                        <a:rPr lang="tr-TR" altLang="tr-TR" sz="1600" dirty="0" smtClean="0">
                          <a:solidFill>
                            <a:srgbClr val="C00000"/>
                          </a:solidFill>
                        </a:rPr>
                        <a:t>ÖZÜRLÜ BİREY MODÜLÜ</a:t>
                      </a:r>
                    </a:p>
                    <a:p>
                      <a:pPr algn="ctr"/>
                      <a:endParaRPr lang="tr-TR" sz="1600" dirty="0">
                        <a:solidFill>
                          <a:srgbClr val="C00000"/>
                        </a:solidFill>
                      </a:endParaRPr>
                    </a:p>
                  </a:txBody>
                  <a:tcPr marL="99060" marR="99060" anchor="ctr"/>
                </a:tc>
                <a:tc>
                  <a:txBody>
                    <a:bodyPr/>
                    <a:lstStyle/>
                    <a:p>
                      <a:pPr algn="ctr" eaLnBrk="1" hangingPunct="1">
                        <a:spcBef>
                          <a:spcPct val="0"/>
                        </a:spcBef>
                        <a:buFontTx/>
                        <a:buNone/>
                      </a:pPr>
                      <a:r>
                        <a:rPr lang="tr-TR" altLang="tr-TR" sz="1600" dirty="0" smtClean="0"/>
                        <a:t>Özel Kurumlar</a:t>
                      </a:r>
                    </a:p>
                    <a:p>
                      <a:pPr algn="ctr" eaLnBrk="1" hangingPunct="1">
                        <a:spcBef>
                          <a:spcPct val="0"/>
                        </a:spcBef>
                        <a:buFontTx/>
                        <a:buNone/>
                      </a:pPr>
                      <a:r>
                        <a:rPr lang="tr-TR" altLang="tr-TR" sz="1600" dirty="0" smtClean="0"/>
                        <a:t>(Dershaneler, MTSK,</a:t>
                      </a:r>
                    </a:p>
                    <a:p>
                      <a:pPr algn="ctr" eaLnBrk="1" hangingPunct="1">
                        <a:spcBef>
                          <a:spcPct val="0"/>
                        </a:spcBef>
                        <a:buFontTx/>
                        <a:buNone/>
                      </a:pPr>
                      <a:r>
                        <a:rPr lang="tr-TR" altLang="tr-TR" sz="1600" dirty="0" smtClean="0"/>
                        <a:t>Özel Muhtelif Kurslar,</a:t>
                      </a:r>
                    </a:p>
                    <a:p>
                      <a:pPr algn="ctr" eaLnBrk="1" hangingPunct="1">
                        <a:spcBef>
                          <a:spcPct val="0"/>
                        </a:spcBef>
                        <a:buFontTx/>
                        <a:buNone/>
                      </a:pPr>
                      <a:r>
                        <a:rPr lang="tr-TR" altLang="tr-TR" sz="1600" dirty="0" smtClean="0"/>
                        <a:t>Özel </a:t>
                      </a:r>
                      <a:r>
                        <a:rPr lang="tr-TR" altLang="tr-TR" sz="1600" dirty="0" err="1" smtClean="0"/>
                        <a:t>Etüd</a:t>
                      </a:r>
                      <a:r>
                        <a:rPr lang="tr-TR" altLang="tr-TR" sz="1600" dirty="0" smtClean="0"/>
                        <a:t> Eğitim Merkezleri)</a:t>
                      </a:r>
                    </a:p>
                    <a:p>
                      <a:pPr algn="ctr" eaLnBrk="1" hangingPunct="1">
                        <a:spcBef>
                          <a:spcPct val="0"/>
                        </a:spcBef>
                        <a:buFontTx/>
                        <a:buNone/>
                      </a:pPr>
                      <a:endParaRPr lang="tr-TR" altLang="tr-TR" sz="1600" dirty="0" smtClean="0"/>
                    </a:p>
                    <a:p>
                      <a:pPr algn="ctr" eaLnBrk="1" hangingPunct="1">
                        <a:spcBef>
                          <a:spcPct val="0"/>
                        </a:spcBef>
                        <a:buFontTx/>
                        <a:buNone/>
                      </a:pPr>
                      <a:r>
                        <a:rPr lang="tr-TR" altLang="tr-TR" sz="1600" dirty="0" smtClean="0">
                          <a:solidFill>
                            <a:srgbClr val="C00000"/>
                          </a:solidFill>
                        </a:rPr>
                        <a:t>MEİS</a:t>
                      </a:r>
                    </a:p>
                    <a:p>
                      <a:pPr algn="ctr"/>
                      <a:endParaRPr lang="tr-TR" sz="1600" dirty="0"/>
                    </a:p>
                  </a:txBody>
                  <a:tcPr marL="99060" marR="99060" anchor="ctr"/>
                </a:tc>
                <a:tc>
                  <a:txBody>
                    <a:bodyPr/>
                    <a:lstStyle/>
                    <a:p>
                      <a:pPr algn="ctr"/>
                      <a:endParaRPr lang="tr-TR" sz="1600" dirty="0"/>
                    </a:p>
                  </a:txBody>
                  <a:tcPr marL="99060" marR="99060" anchor="ctr"/>
                </a:tc>
              </a:tr>
            </a:tbl>
          </a:graphicData>
        </a:graphic>
      </p:graphicFrame>
      <p:sp>
        <p:nvSpPr>
          <p:cNvPr id="8" name="1 Başlık"/>
          <p:cNvSpPr>
            <a:spLocks noGrp="1"/>
          </p:cNvSpPr>
          <p:nvPr>
            <p:ph type="title"/>
          </p:nvPr>
        </p:nvSpPr>
        <p:spPr>
          <a:xfrm>
            <a:off x="1280592" y="1052736"/>
            <a:ext cx="6994204" cy="908050"/>
          </a:xfrm>
        </p:spPr>
        <p:txBody>
          <a:bodyPr/>
          <a:lstStyle/>
          <a:p>
            <a:r>
              <a:rPr lang="tr-TR" altLang="tr-TR" sz="2800" b="1" dirty="0" smtClean="0"/>
              <a:t>GİRİŞ YAPILACAK BİLGİLER VE MODÜLLER</a:t>
            </a:r>
          </a:p>
        </p:txBody>
      </p:sp>
    </p:spTree>
    <p:extLst>
      <p:ext uri="{BB962C8B-B14F-4D97-AF65-F5344CB8AC3E}">
        <p14:creationId xmlns:p14="http://schemas.microsoft.com/office/powerpoint/2010/main" val="745742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11</a:t>
            </a:fld>
            <a:endParaRPr lang="tr-TR" altLang="tr-TR" sz="1200" smtClean="0">
              <a:solidFill>
                <a:srgbClr val="898989"/>
              </a:solidFill>
            </a:endParaRPr>
          </a:p>
        </p:txBody>
      </p:sp>
      <p:sp>
        <p:nvSpPr>
          <p:cNvPr id="24579" name="5 Metin kutusu"/>
          <p:cNvSpPr txBox="1">
            <a:spLocks noChangeArrowheads="1"/>
          </p:cNvSpPr>
          <p:nvPr/>
        </p:nvSpPr>
        <p:spPr bwMode="auto">
          <a:xfrm>
            <a:off x="935567" y="2592388"/>
            <a:ext cx="84355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2400" b="1">
              <a:solidFill>
                <a:srgbClr val="00B050"/>
              </a:solidFill>
              <a:latin typeface="Century Gothic" panose="020B0502020202020204" pitchFamily="34" charset="0"/>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graphicFrame>
        <p:nvGraphicFramePr>
          <p:cNvPr id="7" name="Tablo 4"/>
          <p:cNvGraphicFramePr>
            <a:graphicFrameLocks noGrp="1"/>
          </p:cNvGraphicFramePr>
          <p:nvPr>
            <p:extLst>
              <p:ext uri="{D42A27DB-BD31-4B8C-83A1-F6EECF244321}">
                <p14:modId xmlns:p14="http://schemas.microsoft.com/office/powerpoint/2010/main" val="949818075"/>
              </p:ext>
            </p:extLst>
          </p:nvPr>
        </p:nvGraphicFramePr>
        <p:xfrm>
          <a:off x="31144" y="1196753"/>
          <a:ext cx="9874856" cy="5318231"/>
        </p:xfrm>
        <a:graphic>
          <a:graphicData uri="http://schemas.openxmlformats.org/drawingml/2006/table">
            <a:tbl>
              <a:tblPr firstRow="1" bandRow="1">
                <a:tableStyleId>{00A15C55-8517-42AA-B614-E9B94910E393}</a:tableStyleId>
              </a:tblPr>
              <a:tblGrid>
                <a:gridCol w="3949944"/>
                <a:gridCol w="3223996"/>
                <a:gridCol w="2700916"/>
              </a:tblGrid>
              <a:tr h="672508">
                <a:tc>
                  <a:txBody>
                    <a:bodyPr/>
                    <a:lstStyle/>
                    <a:p>
                      <a:pPr algn="ctr"/>
                      <a:r>
                        <a:rPr lang="tr-TR" sz="2000" dirty="0" smtClean="0"/>
                        <a:t>Kurumlar</a:t>
                      </a:r>
                      <a:endParaRPr lang="tr-TR" sz="2000" dirty="0">
                        <a:solidFill>
                          <a:srgbClr val="FF0000"/>
                        </a:solidFill>
                      </a:endParaRPr>
                    </a:p>
                  </a:txBody>
                  <a:tcPr marL="99063" marR="99063" marT="45713" marB="45713" anchor="ctr"/>
                </a:tc>
                <a:tc>
                  <a:txBody>
                    <a:bodyPr/>
                    <a:lstStyle/>
                    <a:p>
                      <a:pPr algn="ctr"/>
                      <a:r>
                        <a:rPr lang="tr-TR" sz="2000" dirty="0" smtClean="0"/>
                        <a:t> Giriş Yapılan Bilgiler</a:t>
                      </a:r>
                      <a:endParaRPr lang="tr-TR" sz="2000" dirty="0">
                        <a:solidFill>
                          <a:srgbClr val="FF0000"/>
                        </a:solidFill>
                      </a:endParaRPr>
                    </a:p>
                  </a:txBody>
                  <a:tcPr marL="99063" marR="99063" marT="45713" marB="45713" anchor="ctr"/>
                </a:tc>
                <a:tc>
                  <a:txBody>
                    <a:bodyPr/>
                    <a:lstStyle/>
                    <a:p>
                      <a:pPr algn="ctr"/>
                      <a:r>
                        <a:rPr lang="tr-TR" sz="2000" dirty="0" smtClean="0"/>
                        <a:t>Giriş Yapılacak</a:t>
                      </a:r>
                      <a:r>
                        <a:rPr lang="tr-TR" sz="2000" baseline="0" dirty="0" smtClean="0"/>
                        <a:t> Modül</a:t>
                      </a:r>
                      <a:endParaRPr lang="tr-TR" sz="2000" dirty="0">
                        <a:solidFill>
                          <a:srgbClr val="FF0000"/>
                        </a:solidFill>
                      </a:endParaRPr>
                    </a:p>
                  </a:txBody>
                  <a:tcPr marL="99063" marR="99063" marT="45713" marB="45713" anchor="ctr"/>
                </a:tc>
              </a:tr>
              <a:tr h="555548">
                <a:tc>
                  <a:txBody>
                    <a:bodyPr/>
                    <a:lstStyle/>
                    <a:p>
                      <a:pPr algn="ctr"/>
                      <a:r>
                        <a:rPr lang="tr-TR" sz="1600" dirty="0" smtClean="0"/>
                        <a:t>Tüm</a:t>
                      </a:r>
                      <a:r>
                        <a:rPr lang="tr-TR" sz="1600" baseline="0" dirty="0" smtClean="0"/>
                        <a:t> Örgün Eğitim kurumları</a:t>
                      </a:r>
                    </a:p>
                    <a:p>
                      <a:pPr algn="ctr"/>
                      <a:r>
                        <a:rPr lang="tr-TR" sz="1600" baseline="0" dirty="0" smtClean="0"/>
                        <a:t> (Anaokulu, ilkokul, ortaokul, lise)</a:t>
                      </a:r>
                      <a:endParaRPr lang="tr-TR" sz="1600" dirty="0"/>
                    </a:p>
                  </a:txBody>
                  <a:tcPr marL="99063" marR="99063" marT="45713" marB="45713" anchor="ctr"/>
                </a:tc>
                <a:tc>
                  <a:txBody>
                    <a:bodyPr/>
                    <a:lstStyle/>
                    <a:p>
                      <a:pPr algn="ctr"/>
                      <a:r>
                        <a:rPr lang="tr-TR" sz="1800" baseline="0" dirty="0" smtClean="0">
                          <a:solidFill>
                            <a:srgbClr val="FF0000"/>
                          </a:solidFill>
                        </a:rPr>
                        <a:t>Öğrenci ve  Bina Bilgileri</a:t>
                      </a:r>
                      <a:endParaRPr lang="tr-TR" sz="1800" dirty="0">
                        <a:solidFill>
                          <a:srgbClr val="FF0000"/>
                        </a:solidFill>
                      </a:endParaRPr>
                    </a:p>
                  </a:txBody>
                  <a:tcPr marL="99063" marR="99063" marT="45713" marB="45713" anchor="ctr"/>
                </a:tc>
                <a:tc>
                  <a:txBody>
                    <a:bodyPr/>
                    <a:lstStyle/>
                    <a:p>
                      <a:pPr algn="ctr"/>
                      <a:r>
                        <a:rPr lang="tr-TR" sz="2000" dirty="0" smtClean="0">
                          <a:solidFill>
                            <a:srgbClr val="002060"/>
                          </a:solidFill>
                        </a:rPr>
                        <a:t>MEİS</a:t>
                      </a:r>
                      <a:endParaRPr lang="tr-TR" sz="2000" dirty="0">
                        <a:solidFill>
                          <a:srgbClr val="002060"/>
                        </a:solidFill>
                      </a:endParaRPr>
                    </a:p>
                  </a:txBody>
                  <a:tcPr marL="99063" marR="99063" marT="45713" marB="45713" anchor="ctr"/>
                </a:tc>
              </a:tr>
              <a:tr h="555548">
                <a:tc>
                  <a:txBody>
                    <a:bodyPr/>
                    <a:lstStyle/>
                    <a:p>
                      <a:pPr algn="ctr"/>
                      <a:r>
                        <a:rPr lang="tr-TR" sz="1600" dirty="0" smtClean="0"/>
                        <a:t>Tüm Eğitim</a:t>
                      </a:r>
                      <a:r>
                        <a:rPr lang="tr-TR" sz="1600" baseline="0" dirty="0" smtClean="0"/>
                        <a:t> ve Öğretim Kurumları </a:t>
                      </a:r>
                    </a:p>
                    <a:p>
                      <a:pPr algn="ctr"/>
                      <a:r>
                        <a:rPr lang="tr-TR" sz="1600" baseline="0" dirty="0" smtClean="0"/>
                        <a:t>(Örgün ve Yaygın)</a:t>
                      </a:r>
                      <a:endParaRPr lang="tr-TR" sz="1600" dirty="0"/>
                    </a:p>
                  </a:txBody>
                  <a:tcPr marL="99063" marR="99063" marT="45713" marB="45713" anchor="ctr"/>
                </a:tc>
                <a:tc>
                  <a:txBody>
                    <a:bodyPr/>
                    <a:lstStyle/>
                    <a:p>
                      <a:pPr algn="ctr"/>
                      <a:r>
                        <a:rPr lang="tr-TR" sz="1800" dirty="0" smtClean="0">
                          <a:solidFill>
                            <a:srgbClr val="FF0000"/>
                          </a:solidFill>
                        </a:rPr>
                        <a:t>Eğitim Olanakları</a:t>
                      </a:r>
                      <a:r>
                        <a:rPr lang="tr-TR" sz="1800" baseline="0" dirty="0" smtClean="0">
                          <a:solidFill>
                            <a:srgbClr val="FF0000"/>
                          </a:solidFill>
                        </a:rPr>
                        <a:t> Bilgileri</a:t>
                      </a:r>
                      <a:endParaRPr lang="tr-TR" sz="1800" dirty="0">
                        <a:solidFill>
                          <a:srgbClr val="FF0000"/>
                        </a:solidFill>
                      </a:endParaRPr>
                    </a:p>
                  </a:txBody>
                  <a:tcPr marL="99063" marR="99063" marT="45713" marB="45713" anchor="ctr"/>
                </a:tc>
                <a:tc>
                  <a:txBody>
                    <a:bodyPr/>
                    <a:lstStyle/>
                    <a:p>
                      <a:pPr algn="ctr"/>
                      <a:r>
                        <a:rPr lang="tr-TR" sz="2000" dirty="0" smtClean="0">
                          <a:solidFill>
                            <a:srgbClr val="002060"/>
                          </a:solidFill>
                        </a:rPr>
                        <a:t>MEİS</a:t>
                      </a:r>
                      <a:endParaRPr lang="tr-TR" sz="2000" dirty="0">
                        <a:solidFill>
                          <a:srgbClr val="002060"/>
                        </a:solidFill>
                      </a:endParaRPr>
                    </a:p>
                  </a:txBody>
                  <a:tcPr marL="99063" marR="99063" marT="45713" marB="45713" anchor="ctr"/>
                </a:tc>
              </a:tr>
              <a:tr h="555548">
                <a:tc>
                  <a:txBody>
                    <a:bodyPr/>
                    <a:lstStyle/>
                    <a:p>
                      <a:pPr algn="ctr"/>
                      <a:r>
                        <a:rPr lang="tr-TR" sz="1600" dirty="0" smtClean="0"/>
                        <a:t>Halk Eğitim Merkezi ve </a:t>
                      </a:r>
                    </a:p>
                    <a:p>
                      <a:pPr algn="ctr"/>
                      <a:r>
                        <a:rPr lang="tr-TR" sz="1600" dirty="0" smtClean="0"/>
                        <a:t>Mesleki Eğitim Merkezleri</a:t>
                      </a:r>
                      <a:endParaRPr lang="tr-TR" sz="1600" dirty="0"/>
                    </a:p>
                  </a:txBody>
                  <a:tcPr marL="99063" marR="99063" marT="45713" marB="45713" anchor="ctr"/>
                </a:tc>
                <a:tc>
                  <a:txBody>
                    <a:bodyPr/>
                    <a:lstStyle/>
                    <a:p>
                      <a:pPr algn="ctr"/>
                      <a:r>
                        <a:rPr lang="tr-TR" sz="1800" dirty="0" smtClean="0">
                          <a:solidFill>
                            <a:srgbClr val="FF0000"/>
                          </a:solidFill>
                        </a:rPr>
                        <a:t>Öğrenci ve Bina Bilgileri</a:t>
                      </a:r>
                      <a:endParaRPr lang="tr-TR" sz="1800" dirty="0">
                        <a:solidFill>
                          <a:srgbClr val="FF0000"/>
                        </a:solidFill>
                      </a:endParaRPr>
                    </a:p>
                  </a:txBody>
                  <a:tcPr marL="99063" marR="99063" marT="45713" marB="45713" anchor="ctr"/>
                </a:tc>
                <a:tc>
                  <a:txBody>
                    <a:bodyPr/>
                    <a:lstStyle/>
                    <a:p>
                      <a:pPr algn="ctr"/>
                      <a:r>
                        <a:rPr lang="tr-TR" sz="2000" dirty="0" smtClean="0">
                          <a:solidFill>
                            <a:srgbClr val="002060"/>
                          </a:solidFill>
                        </a:rPr>
                        <a:t>E-YAYGIN</a:t>
                      </a:r>
                      <a:endParaRPr lang="tr-TR" sz="2000" dirty="0">
                        <a:solidFill>
                          <a:srgbClr val="002060"/>
                        </a:solidFill>
                      </a:endParaRPr>
                    </a:p>
                  </a:txBody>
                  <a:tcPr marL="99063" marR="99063" marT="45713" marB="45713" anchor="ctr"/>
                </a:tc>
              </a:tr>
              <a:tr h="664744">
                <a:tc>
                  <a:txBody>
                    <a:bodyPr/>
                    <a:lstStyle/>
                    <a:p>
                      <a:pPr algn="ctr"/>
                      <a:r>
                        <a:rPr lang="tr-TR" sz="1600" dirty="0" smtClean="0"/>
                        <a:t>İkili Mesleki Eğitim Merkezleri </a:t>
                      </a:r>
                    </a:p>
                    <a:p>
                      <a:pPr algn="ctr"/>
                      <a:r>
                        <a:rPr lang="tr-TR" sz="1600" dirty="0" smtClean="0"/>
                        <a:t>(Mesleki ve Teknik Eğitim Gen. </a:t>
                      </a:r>
                      <a:r>
                        <a:rPr lang="tr-TR" sz="1600" dirty="0" err="1" smtClean="0"/>
                        <a:t>Müd</a:t>
                      </a:r>
                      <a:r>
                        <a:rPr lang="tr-TR" sz="1600" dirty="0" smtClean="0"/>
                        <a:t>.)</a:t>
                      </a:r>
                      <a:endParaRPr lang="tr-TR" sz="1600" dirty="0"/>
                    </a:p>
                  </a:txBody>
                  <a:tcPr marL="99063" marR="99063" marT="45713" marB="45713" anchor="ctr"/>
                </a:tc>
                <a:tc>
                  <a:txBody>
                    <a:bodyPr/>
                    <a:lstStyle/>
                    <a:p>
                      <a:pPr algn="ctr"/>
                      <a:r>
                        <a:rPr lang="tr-TR" sz="1800" dirty="0" smtClean="0">
                          <a:solidFill>
                            <a:srgbClr val="FF0000"/>
                          </a:solidFill>
                        </a:rPr>
                        <a:t>Tüm Bilgileri</a:t>
                      </a:r>
                      <a:endParaRPr lang="tr-TR" sz="1800" dirty="0">
                        <a:solidFill>
                          <a:srgbClr val="FF0000"/>
                        </a:solidFill>
                      </a:endParaRPr>
                    </a:p>
                  </a:txBody>
                  <a:tcPr marL="99063" marR="99063" marT="45713" marB="45713" anchor="ctr"/>
                </a:tc>
                <a:tc>
                  <a:txBody>
                    <a:bodyPr/>
                    <a:lstStyle/>
                    <a:p>
                      <a:pPr algn="ctr"/>
                      <a:r>
                        <a:rPr lang="tr-TR" sz="2000" dirty="0" smtClean="0">
                          <a:solidFill>
                            <a:srgbClr val="002060"/>
                          </a:solidFill>
                        </a:rPr>
                        <a:t>MEİS</a:t>
                      </a:r>
                      <a:endParaRPr lang="tr-TR" sz="2000" dirty="0">
                        <a:solidFill>
                          <a:srgbClr val="002060"/>
                        </a:solidFill>
                      </a:endParaRPr>
                    </a:p>
                  </a:txBody>
                  <a:tcPr marL="99063" marR="99063" marT="45713" marB="45713" anchor="ctr"/>
                </a:tc>
              </a:tr>
              <a:tr h="664744">
                <a:tc>
                  <a:txBody>
                    <a:bodyPr/>
                    <a:lstStyle/>
                    <a:p>
                      <a:pPr algn="ctr"/>
                      <a:r>
                        <a:rPr lang="tr-TR" sz="1600" dirty="0" smtClean="0"/>
                        <a:t>Öğretmenevi, Akşam Sanat Okulu, Eğitim Merkezi ve Sosyal Tesisleri</a:t>
                      </a:r>
                      <a:endParaRPr lang="tr-TR" sz="1600" dirty="0"/>
                    </a:p>
                  </a:txBody>
                  <a:tcPr marL="99063" marR="99063" marT="45713" marB="45713" anchor="ctr"/>
                </a:tc>
                <a:tc>
                  <a:txBody>
                    <a:bodyPr/>
                    <a:lstStyle/>
                    <a:p>
                      <a:pPr algn="ctr"/>
                      <a:r>
                        <a:rPr lang="tr-TR" sz="1800" dirty="0" smtClean="0">
                          <a:solidFill>
                            <a:srgbClr val="FF0000"/>
                          </a:solidFill>
                        </a:rPr>
                        <a:t>Yatak kapasite</a:t>
                      </a:r>
                      <a:r>
                        <a:rPr lang="tr-TR" sz="1800" baseline="0" dirty="0" smtClean="0">
                          <a:solidFill>
                            <a:srgbClr val="FF0000"/>
                          </a:solidFill>
                        </a:rPr>
                        <a:t> sayıları</a:t>
                      </a:r>
                      <a:endParaRPr lang="tr-TR" sz="1800" dirty="0" smtClean="0">
                        <a:solidFill>
                          <a:srgbClr val="FF0000"/>
                        </a:solidFill>
                      </a:endParaRPr>
                    </a:p>
                    <a:p>
                      <a:pPr algn="ctr"/>
                      <a:endParaRPr lang="tr-TR" sz="1800" dirty="0">
                        <a:solidFill>
                          <a:srgbClr val="FF0000"/>
                        </a:solidFill>
                      </a:endParaRPr>
                    </a:p>
                  </a:txBody>
                  <a:tcPr marL="99063" marR="99063" marT="45713" marB="45713" anchor="ctr"/>
                </a:tc>
                <a:tc>
                  <a:txBody>
                    <a:bodyPr/>
                    <a:lstStyle/>
                    <a:p>
                      <a:pPr algn="ctr"/>
                      <a:r>
                        <a:rPr lang="tr-TR" sz="2000" dirty="0" smtClean="0">
                          <a:solidFill>
                            <a:srgbClr val="002060"/>
                          </a:solidFill>
                        </a:rPr>
                        <a:t>MEİS</a:t>
                      </a:r>
                      <a:endParaRPr lang="tr-TR" sz="2000" dirty="0">
                        <a:solidFill>
                          <a:srgbClr val="002060"/>
                        </a:solidFill>
                      </a:endParaRPr>
                    </a:p>
                  </a:txBody>
                  <a:tcPr marL="99063" marR="99063" marT="45713" marB="45713" anchor="ctr"/>
                </a:tc>
              </a:tr>
              <a:tr h="701728">
                <a:tc>
                  <a:txBody>
                    <a:bodyPr/>
                    <a:lstStyle/>
                    <a:p>
                      <a:pPr algn="ctr"/>
                      <a:r>
                        <a:rPr lang="tr-TR" sz="1600" dirty="0" smtClean="0"/>
                        <a:t>Sağlık Müdürlüğü, PTT, Belediye vb. bünyesindeki</a:t>
                      </a:r>
                      <a:r>
                        <a:rPr lang="tr-TR" sz="1600" baseline="0" dirty="0" smtClean="0"/>
                        <a:t> o</a:t>
                      </a:r>
                      <a:r>
                        <a:rPr lang="tr-TR" sz="1600" dirty="0" smtClean="0"/>
                        <a:t>kul öncesi kurumlar</a:t>
                      </a:r>
                      <a:endParaRPr lang="tr-TR" sz="1600" dirty="0"/>
                    </a:p>
                  </a:txBody>
                  <a:tcPr marL="99063" marR="99063" marT="45713" marB="45713" anchor="ctr"/>
                </a:tc>
                <a:tc>
                  <a:txBody>
                    <a:bodyPr/>
                    <a:lstStyle/>
                    <a:p>
                      <a:pPr algn="ctr"/>
                      <a:r>
                        <a:rPr lang="tr-TR" sz="1800" dirty="0" smtClean="0">
                          <a:solidFill>
                            <a:srgbClr val="FF0000"/>
                          </a:solidFill>
                        </a:rPr>
                        <a:t>Eğitim</a:t>
                      </a:r>
                      <a:r>
                        <a:rPr lang="tr-TR" sz="1800" baseline="0" dirty="0" smtClean="0">
                          <a:solidFill>
                            <a:srgbClr val="FF0000"/>
                          </a:solidFill>
                        </a:rPr>
                        <a:t> gören </a:t>
                      </a:r>
                      <a:r>
                        <a:rPr lang="tr-TR" sz="1800" dirty="0" smtClean="0">
                          <a:solidFill>
                            <a:srgbClr val="FF0000"/>
                          </a:solidFill>
                        </a:rPr>
                        <a:t>çocuk sayıları</a:t>
                      </a:r>
                      <a:endParaRPr lang="tr-TR" sz="1800" dirty="0">
                        <a:solidFill>
                          <a:srgbClr val="FF0000"/>
                        </a:solidFill>
                      </a:endParaRPr>
                    </a:p>
                  </a:txBody>
                  <a:tcPr marL="99063" marR="99063" marT="45713" marB="45713" anchor="ctr"/>
                </a:tc>
                <a:tc>
                  <a:txBody>
                    <a:bodyPr/>
                    <a:lstStyle/>
                    <a:p>
                      <a:pPr algn="ctr"/>
                      <a:r>
                        <a:rPr lang="tr-TR" sz="2000" dirty="0" smtClean="0">
                          <a:solidFill>
                            <a:srgbClr val="002060"/>
                          </a:solidFill>
                        </a:rPr>
                        <a:t>MEİS</a:t>
                      </a:r>
                      <a:endParaRPr lang="tr-TR" sz="2000" dirty="0">
                        <a:solidFill>
                          <a:srgbClr val="002060"/>
                        </a:solidFill>
                      </a:endParaRPr>
                    </a:p>
                  </a:txBody>
                  <a:tcPr marL="99063" marR="99063" marT="45713" marB="45713" anchor="ctr"/>
                </a:tc>
              </a:tr>
              <a:tr h="877189">
                <a:tc>
                  <a:txBody>
                    <a:bodyPr/>
                    <a:lstStyle/>
                    <a:p>
                      <a:pPr algn="ctr"/>
                      <a:r>
                        <a:rPr lang="tr-TR" sz="1600" dirty="0" smtClean="0"/>
                        <a:t>Yaygın Eğitim Kapsamındaki Özel Özel</a:t>
                      </a:r>
                      <a:r>
                        <a:rPr lang="tr-TR" sz="1600" baseline="0" dirty="0" smtClean="0"/>
                        <a:t> E</a:t>
                      </a:r>
                      <a:r>
                        <a:rPr lang="tr-TR" sz="1600" dirty="0" smtClean="0"/>
                        <a:t>ğitim Okulları</a:t>
                      </a:r>
                      <a:endParaRPr lang="tr-TR" sz="1600" dirty="0"/>
                    </a:p>
                  </a:txBody>
                  <a:tcPr marL="99063" marR="99063" marT="45713" marB="45713" anchor="ctr"/>
                </a:tc>
                <a:tc>
                  <a:txBody>
                    <a:bodyPr/>
                    <a:lstStyle/>
                    <a:p>
                      <a:pPr algn="ctr"/>
                      <a:r>
                        <a:rPr lang="tr-TR" sz="1800" dirty="0" smtClean="0">
                          <a:solidFill>
                            <a:srgbClr val="FF0000"/>
                          </a:solidFill>
                        </a:rPr>
                        <a:t>Bina Bilgileri, Eğitim Olanakları ve Personel Durumu Bilgileri</a:t>
                      </a:r>
                      <a:endParaRPr lang="tr-TR" sz="1800" dirty="0">
                        <a:solidFill>
                          <a:srgbClr val="FF0000"/>
                        </a:solidFill>
                      </a:endParaRPr>
                    </a:p>
                  </a:txBody>
                  <a:tcPr marL="99063" marR="99063" marT="45713" marB="45713" anchor="ctr"/>
                </a:tc>
                <a:tc>
                  <a:txBody>
                    <a:bodyPr/>
                    <a:lstStyle/>
                    <a:p>
                      <a:pPr algn="ctr"/>
                      <a:r>
                        <a:rPr lang="tr-TR" sz="2000" dirty="0" smtClean="0">
                          <a:solidFill>
                            <a:srgbClr val="002060"/>
                          </a:solidFill>
                        </a:rPr>
                        <a:t>MEİS</a:t>
                      </a:r>
                      <a:endParaRPr lang="tr-TR" sz="2000" dirty="0">
                        <a:solidFill>
                          <a:srgbClr val="002060"/>
                        </a:solidFill>
                      </a:endParaRPr>
                    </a:p>
                  </a:txBody>
                  <a:tcPr marL="99063" marR="99063" marT="45713" marB="45713" anchor="ctr"/>
                </a:tc>
              </a:tr>
            </a:tbl>
          </a:graphicData>
        </a:graphic>
      </p:graphicFrame>
    </p:spTree>
    <p:extLst>
      <p:ext uri="{BB962C8B-B14F-4D97-AF65-F5344CB8AC3E}">
        <p14:creationId xmlns:p14="http://schemas.microsoft.com/office/powerpoint/2010/main" val="2421777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12</a:t>
            </a:fld>
            <a:endParaRPr lang="tr-TR" altLang="tr-TR" sz="1200" smtClean="0">
              <a:solidFill>
                <a:srgbClr val="898989"/>
              </a:solidFill>
            </a:endParaRPr>
          </a:p>
        </p:txBody>
      </p:sp>
      <p:sp>
        <p:nvSpPr>
          <p:cNvPr id="24579" name="5 Metin kutusu"/>
          <p:cNvSpPr txBox="1">
            <a:spLocks noChangeArrowheads="1"/>
          </p:cNvSpPr>
          <p:nvPr/>
        </p:nvSpPr>
        <p:spPr bwMode="auto">
          <a:xfrm>
            <a:off x="935567" y="2592388"/>
            <a:ext cx="84355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2400" b="1">
              <a:solidFill>
                <a:srgbClr val="00B050"/>
              </a:solidFill>
              <a:latin typeface="Century Gothic" panose="020B0502020202020204" pitchFamily="34" charset="0"/>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8" name="1 Başlık"/>
          <p:cNvSpPr>
            <a:spLocks noGrp="1"/>
          </p:cNvSpPr>
          <p:nvPr>
            <p:ph type="title"/>
          </p:nvPr>
        </p:nvSpPr>
        <p:spPr>
          <a:xfrm>
            <a:off x="1260796" y="1052736"/>
            <a:ext cx="6994204" cy="908050"/>
          </a:xfrm>
        </p:spPr>
        <p:txBody>
          <a:bodyPr/>
          <a:lstStyle/>
          <a:p>
            <a:r>
              <a:rPr lang="tr-TR" altLang="tr-TR" sz="2800" b="1" dirty="0" smtClean="0"/>
              <a:t>GİRİŞ YAPILACAK BİLGİLER VE MODÜLLER</a:t>
            </a:r>
          </a:p>
        </p:txBody>
      </p:sp>
      <p:pic>
        <p:nvPicPr>
          <p:cNvPr id="2" name="Resim 1"/>
          <p:cNvPicPr>
            <a:picLocks noChangeAspect="1"/>
          </p:cNvPicPr>
          <p:nvPr/>
        </p:nvPicPr>
        <p:blipFill>
          <a:blip r:embed="rId2"/>
          <a:stretch>
            <a:fillRect/>
          </a:stretch>
        </p:blipFill>
        <p:spPr>
          <a:xfrm>
            <a:off x="784525" y="1916832"/>
            <a:ext cx="7946746" cy="5073445"/>
          </a:xfrm>
          <a:prstGeom prst="rect">
            <a:avLst/>
          </a:prstGeom>
        </p:spPr>
      </p:pic>
    </p:spTree>
    <p:extLst>
      <p:ext uri="{BB962C8B-B14F-4D97-AF65-F5344CB8AC3E}">
        <p14:creationId xmlns:p14="http://schemas.microsoft.com/office/powerpoint/2010/main" val="1192554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13</a:t>
            </a:fld>
            <a:endParaRPr lang="tr-TR" altLang="tr-TR" sz="1200" smtClean="0">
              <a:solidFill>
                <a:srgbClr val="898989"/>
              </a:solidFill>
            </a:endParaRPr>
          </a:p>
        </p:txBody>
      </p:sp>
      <p:sp>
        <p:nvSpPr>
          <p:cNvPr id="24579" name="5 Metin kutusu"/>
          <p:cNvSpPr txBox="1">
            <a:spLocks noChangeArrowheads="1"/>
          </p:cNvSpPr>
          <p:nvPr/>
        </p:nvSpPr>
        <p:spPr bwMode="auto">
          <a:xfrm>
            <a:off x="935567" y="2592388"/>
            <a:ext cx="84355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2400" b="1">
              <a:solidFill>
                <a:srgbClr val="00B050"/>
              </a:solidFill>
              <a:latin typeface="Century Gothic" panose="020B0502020202020204" pitchFamily="34" charset="0"/>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8" name="1 Başlık"/>
          <p:cNvSpPr>
            <a:spLocks noGrp="1"/>
          </p:cNvSpPr>
          <p:nvPr>
            <p:ph type="title"/>
          </p:nvPr>
        </p:nvSpPr>
        <p:spPr>
          <a:xfrm>
            <a:off x="1286899" y="1052736"/>
            <a:ext cx="6994204" cy="908050"/>
          </a:xfrm>
        </p:spPr>
        <p:txBody>
          <a:bodyPr/>
          <a:lstStyle/>
          <a:p>
            <a:r>
              <a:rPr lang="tr-TR" altLang="tr-TR" sz="2800" b="1" dirty="0" smtClean="0"/>
              <a:t>GİRİŞ YAPILACAK BİLGİLER VE MODÜLLER</a:t>
            </a:r>
          </a:p>
        </p:txBody>
      </p:sp>
      <p:pic>
        <p:nvPicPr>
          <p:cNvPr id="3" name="Resim 2"/>
          <p:cNvPicPr>
            <a:picLocks noChangeAspect="1"/>
          </p:cNvPicPr>
          <p:nvPr/>
        </p:nvPicPr>
        <p:blipFill>
          <a:blip r:embed="rId2"/>
          <a:stretch>
            <a:fillRect/>
          </a:stretch>
        </p:blipFill>
        <p:spPr>
          <a:xfrm>
            <a:off x="600577" y="1918560"/>
            <a:ext cx="8420832" cy="4939440"/>
          </a:xfrm>
          <a:prstGeom prst="rect">
            <a:avLst/>
          </a:prstGeom>
        </p:spPr>
      </p:pic>
    </p:spTree>
    <p:extLst>
      <p:ext uri="{BB962C8B-B14F-4D97-AF65-F5344CB8AC3E}">
        <p14:creationId xmlns:p14="http://schemas.microsoft.com/office/powerpoint/2010/main" val="1873661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14</a:t>
            </a:fld>
            <a:endParaRPr lang="tr-TR" altLang="tr-TR" sz="1200" smtClean="0">
              <a:solidFill>
                <a:srgbClr val="898989"/>
              </a:solidFill>
            </a:endParaRPr>
          </a:p>
        </p:txBody>
      </p:sp>
      <p:sp>
        <p:nvSpPr>
          <p:cNvPr id="24579" name="5 Metin kutusu"/>
          <p:cNvSpPr txBox="1">
            <a:spLocks noChangeArrowheads="1"/>
          </p:cNvSpPr>
          <p:nvPr/>
        </p:nvSpPr>
        <p:spPr bwMode="auto">
          <a:xfrm>
            <a:off x="935567" y="2592388"/>
            <a:ext cx="84355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2400" b="1">
              <a:solidFill>
                <a:srgbClr val="00B050"/>
              </a:solidFill>
              <a:latin typeface="Century Gothic" panose="020B0502020202020204" pitchFamily="34" charset="0"/>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8" name="1 Başlık"/>
          <p:cNvSpPr>
            <a:spLocks noGrp="1"/>
          </p:cNvSpPr>
          <p:nvPr>
            <p:ph type="title"/>
          </p:nvPr>
        </p:nvSpPr>
        <p:spPr>
          <a:xfrm>
            <a:off x="1424608" y="1052736"/>
            <a:ext cx="6994204" cy="908050"/>
          </a:xfrm>
        </p:spPr>
        <p:txBody>
          <a:bodyPr/>
          <a:lstStyle/>
          <a:p>
            <a:r>
              <a:rPr lang="tr-TR" altLang="tr-TR" sz="2800" b="1" dirty="0" smtClean="0">
                <a:solidFill>
                  <a:srgbClr val="0070C0"/>
                </a:solidFill>
              </a:rPr>
              <a:t>GİRİŞ YAPILACAK BİLGİLER VE MODÜLLER</a:t>
            </a:r>
          </a:p>
        </p:txBody>
      </p:sp>
      <p:pic>
        <p:nvPicPr>
          <p:cNvPr id="2" name="Resim 1"/>
          <p:cNvPicPr>
            <a:picLocks noChangeAspect="1"/>
          </p:cNvPicPr>
          <p:nvPr/>
        </p:nvPicPr>
        <p:blipFill>
          <a:blip r:embed="rId2"/>
          <a:stretch>
            <a:fillRect/>
          </a:stretch>
        </p:blipFill>
        <p:spPr>
          <a:xfrm>
            <a:off x="888336" y="1700808"/>
            <a:ext cx="7739124" cy="3985535"/>
          </a:xfrm>
          <a:prstGeom prst="rect">
            <a:avLst/>
          </a:prstGeom>
        </p:spPr>
      </p:pic>
    </p:spTree>
    <p:extLst>
      <p:ext uri="{BB962C8B-B14F-4D97-AF65-F5344CB8AC3E}">
        <p14:creationId xmlns:p14="http://schemas.microsoft.com/office/powerpoint/2010/main" val="3713828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15</a:t>
            </a:fld>
            <a:endParaRPr lang="tr-TR" altLang="tr-TR" sz="1200" smtClean="0">
              <a:solidFill>
                <a:srgbClr val="898989"/>
              </a:solidFill>
            </a:endParaRPr>
          </a:p>
        </p:txBody>
      </p:sp>
      <p:sp>
        <p:nvSpPr>
          <p:cNvPr id="24579" name="5 Metin kutusu"/>
          <p:cNvSpPr txBox="1">
            <a:spLocks noChangeArrowheads="1"/>
          </p:cNvSpPr>
          <p:nvPr/>
        </p:nvSpPr>
        <p:spPr bwMode="auto">
          <a:xfrm>
            <a:off x="935567" y="2592388"/>
            <a:ext cx="84355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2400" b="1">
              <a:solidFill>
                <a:srgbClr val="00B050"/>
              </a:solidFill>
              <a:latin typeface="Century Gothic" panose="020B0502020202020204" pitchFamily="34" charset="0"/>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8" name="1 Başlık"/>
          <p:cNvSpPr>
            <a:spLocks noGrp="1"/>
          </p:cNvSpPr>
          <p:nvPr>
            <p:ph type="title"/>
          </p:nvPr>
        </p:nvSpPr>
        <p:spPr>
          <a:xfrm>
            <a:off x="1280592" y="1268760"/>
            <a:ext cx="6994204" cy="908050"/>
          </a:xfrm>
        </p:spPr>
        <p:txBody>
          <a:bodyPr/>
          <a:lstStyle/>
          <a:p>
            <a:r>
              <a:rPr lang="tr-TR" altLang="tr-TR" sz="2800" b="1" dirty="0" smtClean="0">
                <a:solidFill>
                  <a:srgbClr val="0070C0"/>
                </a:solidFill>
              </a:rPr>
              <a:t>GİRİŞ YAPILACAK BİLGİLER VE MODÜLLER</a:t>
            </a:r>
          </a:p>
        </p:txBody>
      </p:sp>
      <p:pic>
        <p:nvPicPr>
          <p:cNvPr id="3" name="Resim 2"/>
          <p:cNvPicPr>
            <a:picLocks noChangeAspect="1"/>
          </p:cNvPicPr>
          <p:nvPr/>
        </p:nvPicPr>
        <p:blipFill>
          <a:blip r:embed="rId2"/>
          <a:stretch>
            <a:fillRect/>
          </a:stretch>
        </p:blipFill>
        <p:spPr>
          <a:xfrm>
            <a:off x="702808" y="1986083"/>
            <a:ext cx="8864331" cy="4460111"/>
          </a:xfrm>
          <a:prstGeom prst="rect">
            <a:avLst/>
          </a:prstGeom>
        </p:spPr>
      </p:pic>
    </p:spTree>
    <p:extLst>
      <p:ext uri="{BB962C8B-B14F-4D97-AF65-F5344CB8AC3E}">
        <p14:creationId xmlns:p14="http://schemas.microsoft.com/office/powerpoint/2010/main" val="530802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16</a:t>
            </a:fld>
            <a:endParaRPr lang="tr-TR" altLang="tr-TR" sz="1200" smtClean="0">
              <a:solidFill>
                <a:srgbClr val="898989"/>
              </a:solidFill>
            </a:endParaRPr>
          </a:p>
        </p:txBody>
      </p:sp>
      <p:sp>
        <p:nvSpPr>
          <p:cNvPr id="24579" name="5 Metin kutusu"/>
          <p:cNvSpPr txBox="1">
            <a:spLocks noChangeArrowheads="1"/>
          </p:cNvSpPr>
          <p:nvPr/>
        </p:nvSpPr>
        <p:spPr bwMode="auto">
          <a:xfrm>
            <a:off x="935567" y="2592388"/>
            <a:ext cx="84355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2400" b="1">
              <a:solidFill>
                <a:srgbClr val="00B050"/>
              </a:solidFill>
              <a:latin typeface="Century Gothic" panose="020B0502020202020204" pitchFamily="34" charset="0"/>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8" name="1 Başlık"/>
          <p:cNvSpPr>
            <a:spLocks noGrp="1"/>
          </p:cNvSpPr>
          <p:nvPr>
            <p:ph type="title"/>
          </p:nvPr>
        </p:nvSpPr>
        <p:spPr>
          <a:xfrm>
            <a:off x="1352600" y="1268760"/>
            <a:ext cx="6994204" cy="908050"/>
          </a:xfrm>
        </p:spPr>
        <p:txBody>
          <a:bodyPr/>
          <a:lstStyle/>
          <a:p>
            <a:r>
              <a:rPr lang="tr-TR" altLang="tr-TR" sz="2800" b="1" dirty="0" smtClean="0"/>
              <a:t>GİRİŞ YAPILACAK BİLGİLER VE MODÜLLER</a:t>
            </a:r>
          </a:p>
        </p:txBody>
      </p:sp>
      <p:pic>
        <p:nvPicPr>
          <p:cNvPr id="4" name="Resim 3"/>
          <p:cNvPicPr>
            <a:picLocks noChangeAspect="1"/>
          </p:cNvPicPr>
          <p:nvPr/>
        </p:nvPicPr>
        <p:blipFill>
          <a:blip r:embed="rId2"/>
          <a:stretch>
            <a:fillRect/>
          </a:stretch>
        </p:blipFill>
        <p:spPr>
          <a:xfrm>
            <a:off x="752157" y="2276872"/>
            <a:ext cx="8602637" cy="4464913"/>
          </a:xfrm>
          <a:prstGeom prst="rect">
            <a:avLst/>
          </a:prstGeom>
        </p:spPr>
      </p:pic>
    </p:spTree>
    <p:extLst>
      <p:ext uri="{BB962C8B-B14F-4D97-AF65-F5344CB8AC3E}">
        <p14:creationId xmlns:p14="http://schemas.microsoft.com/office/powerpoint/2010/main" val="2960116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17</a:t>
            </a:fld>
            <a:endParaRPr lang="tr-TR" altLang="tr-TR" sz="1200" smtClean="0">
              <a:solidFill>
                <a:srgbClr val="898989"/>
              </a:solidFill>
            </a:endParaRPr>
          </a:p>
        </p:txBody>
      </p:sp>
      <p:sp>
        <p:nvSpPr>
          <p:cNvPr id="24579" name="5 Metin kutusu"/>
          <p:cNvSpPr txBox="1">
            <a:spLocks noChangeArrowheads="1"/>
          </p:cNvSpPr>
          <p:nvPr/>
        </p:nvSpPr>
        <p:spPr bwMode="auto">
          <a:xfrm>
            <a:off x="935567" y="2592388"/>
            <a:ext cx="84355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2400" b="1">
              <a:solidFill>
                <a:srgbClr val="00B050"/>
              </a:solidFill>
              <a:latin typeface="Century Gothic" panose="020B0502020202020204" pitchFamily="34" charset="0"/>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8" name="1 Başlık"/>
          <p:cNvSpPr>
            <a:spLocks noGrp="1"/>
          </p:cNvSpPr>
          <p:nvPr>
            <p:ph type="title"/>
          </p:nvPr>
        </p:nvSpPr>
        <p:spPr>
          <a:xfrm>
            <a:off x="1385089" y="1292084"/>
            <a:ext cx="6994204" cy="908050"/>
          </a:xfrm>
        </p:spPr>
        <p:txBody>
          <a:bodyPr/>
          <a:lstStyle/>
          <a:p>
            <a:r>
              <a:rPr lang="tr-TR" altLang="tr-TR" sz="2800" b="1" dirty="0" smtClean="0"/>
              <a:t>GİRİŞ YAPILACAK BİLGİLER VE MODÜLLER</a:t>
            </a:r>
          </a:p>
        </p:txBody>
      </p:sp>
      <p:pic>
        <p:nvPicPr>
          <p:cNvPr id="3" name="Resim 2"/>
          <p:cNvPicPr>
            <a:picLocks noChangeAspect="1"/>
          </p:cNvPicPr>
          <p:nvPr/>
        </p:nvPicPr>
        <p:blipFill>
          <a:blip r:embed="rId2"/>
          <a:stretch>
            <a:fillRect/>
          </a:stretch>
        </p:blipFill>
        <p:spPr>
          <a:xfrm>
            <a:off x="0" y="2200134"/>
            <a:ext cx="9764383" cy="4475007"/>
          </a:xfrm>
          <a:prstGeom prst="rect">
            <a:avLst/>
          </a:prstGeom>
        </p:spPr>
      </p:pic>
    </p:spTree>
    <p:extLst>
      <p:ext uri="{BB962C8B-B14F-4D97-AF65-F5344CB8AC3E}">
        <p14:creationId xmlns:p14="http://schemas.microsoft.com/office/powerpoint/2010/main" val="1733090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18</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 name="Dikdörtgen 1"/>
          <p:cNvSpPr/>
          <p:nvPr/>
        </p:nvSpPr>
        <p:spPr>
          <a:xfrm>
            <a:off x="2146300" y="2382899"/>
            <a:ext cx="4953000" cy="2677656"/>
          </a:xfrm>
          <a:prstGeom prst="rect">
            <a:avLst/>
          </a:prstGeom>
        </p:spPr>
        <p:txBody>
          <a:bodyPr>
            <a:spAutoFit/>
          </a:bodyPr>
          <a:lstStyle/>
          <a:p>
            <a:pPr algn="ctr"/>
            <a:r>
              <a:rPr lang="tr-TR" b="1" u="sng" dirty="0" smtClean="0">
                <a:solidFill>
                  <a:srgbClr val="FF0000"/>
                </a:solidFill>
              </a:rPr>
              <a:t>KURUM TÜRÜNE</a:t>
            </a:r>
            <a:r>
              <a:rPr lang="tr-TR" b="1" dirty="0" smtClean="0">
                <a:solidFill>
                  <a:srgbClr val="FF0000"/>
                </a:solidFill>
              </a:rPr>
              <a:t> </a:t>
            </a:r>
          </a:p>
          <a:p>
            <a:pPr algn="ctr"/>
            <a:r>
              <a:rPr lang="tr-TR" b="1" dirty="0" smtClean="0"/>
              <a:t>Göre Sorumlu Olunan Yani Doldurulması Gereken</a:t>
            </a:r>
            <a:r>
              <a:rPr lang="tr-TR" b="1" dirty="0"/>
              <a:t/>
            </a:r>
            <a:br>
              <a:rPr lang="tr-TR" b="1" dirty="0"/>
            </a:br>
            <a:r>
              <a:rPr lang="tr-TR" b="1" dirty="0"/>
              <a:t/>
            </a:r>
            <a:br>
              <a:rPr lang="tr-TR" b="1" dirty="0"/>
            </a:br>
            <a:r>
              <a:rPr lang="tr-TR" b="1" u="sng" dirty="0">
                <a:solidFill>
                  <a:srgbClr val="FF0000"/>
                </a:solidFill>
              </a:rPr>
              <a:t>Sistem ve </a:t>
            </a:r>
            <a:r>
              <a:rPr lang="tr-TR" b="1" u="sng" dirty="0" smtClean="0">
                <a:solidFill>
                  <a:srgbClr val="FF0000"/>
                </a:solidFill>
              </a:rPr>
              <a:t>Modülleri</a:t>
            </a:r>
          </a:p>
          <a:p>
            <a:pPr algn="ctr"/>
            <a:r>
              <a:rPr lang="tr-TR" b="1" u="sng" dirty="0">
                <a:solidFill>
                  <a:srgbClr val="FF0000"/>
                </a:solidFill>
              </a:rPr>
              <a:t/>
            </a:r>
            <a:br>
              <a:rPr lang="tr-TR" b="1" u="sng" dirty="0">
                <a:solidFill>
                  <a:srgbClr val="FF0000"/>
                </a:solidFill>
              </a:rPr>
            </a:br>
            <a:r>
              <a:rPr lang="tr-TR" b="1" u="sng" dirty="0">
                <a:solidFill>
                  <a:srgbClr val="FF0000"/>
                </a:solidFill>
              </a:rPr>
              <a:t/>
            </a:r>
            <a:br>
              <a:rPr lang="tr-TR" b="1" u="sng" dirty="0">
                <a:solidFill>
                  <a:srgbClr val="FF0000"/>
                </a:solidFill>
              </a:rPr>
            </a:br>
            <a:r>
              <a:rPr lang="tr-TR" b="1" dirty="0"/>
              <a:t> </a:t>
            </a:r>
            <a:r>
              <a:rPr lang="tr-TR" b="1" dirty="0" smtClean="0"/>
              <a:t>ÖZETLEMEK GEREKİRSE</a:t>
            </a:r>
            <a:endParaRPr lang="tr-TR" dirty="0"/>
          </a:p>
        </p:txBody>
      </p:sp>
    </p:spTree>
    <p:extLst>
      <p:ext uri="{BB962C8B-B14F-4D97-AF65-F5344CB8AC3E}">
        <p14:creationId xmlns:p14="http://schemas.microsoft.com/office/powerpoint/2010/main" val="1499568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19</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pic>
        <p:nvPicPr>
          <p:cNvPr id="4" name="Resim 3"/>
          <p:cNvPicPr>
            <a:picLocks noChangeAspect="1"/>
          </p:cNvPicPr>
          <p:nvPr/>
        </p:nvPicPr>
        <p:blipFill>
          <a:blip r:embed="rId2"/>
          <a:stretch>
            <a:fillRect/>
          </a:stretch>
        </p:blipFill>
        <p:spPr>
          <a:xfrm>
            <a:off x="503726" y="620688"/>
            <a:ext cx="9484200" cy="6840000"/>
          </a:xfrm>
          <a:prstGeom prst="rect">
            <a:avLst/>
          </a:prstGeom>
        </p:spPr>
      </p:pic>
    </p:spTree>
    <p:extLst>
      <p:ext uri="{BB962C8B-B14F-4D97-AF65-F5344CB8AC3E}">
        <p14:creationId xmlns:p14="http://schemas.microsoft.com/office/powerpoint/2010/main" val="820872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rasim\AppData\Local\Temp\Rar$DI01.718\amblem.png"/>
          <p:cNvPicPr>
            <a:picLocks noChangeAspect="1" noChangeArrowheads="1"/>
          </p:cNvPicPr>
          <p:nvPr/>
        </p:nvPicPr>
        <p:blipFill>
          <a:blip r:embed="rId2" cstate="print"/>
          <a:srcRect/>
          <a:stretch>
            <a:fillRect/>
          </a:stretch>
        </p:blipFill>
        <p:spPr bwMode="auto">
          <a:xfrm>
            <a:off x="138695" y="1571611"/>
            <a:ext cx="4457115" cy="4643829"/>
          </a:xfrm>
          <a:prstGeom prst="rect">
            <a:avLst/>
          </a:prstGeom>
          <a:noFill/>
          <a:ln w="9525">
            <a:noFill/>
            <a:miter lim="800000"/>
            <a:headEnd/>
            <a:tailEnd/>
          </a:ln>
        </p:spPr>
      </p:pic>
      <p:sp>
        <p:nvSpPr>
          <p:cNvPr id="5" name="4 Metin kutusu"/>
          <p:cNvSpPr txBox="1"/>
          <p:nvPr/>
        </p:nvSpPr>
        <p:spPr>
          <a:xfrm>
            <a:off x="4381496" y="3000372"/>
            <a:ext cx="5329238" cy="1938338"/>
          </a:xfrm>
          <a:prstGeom prst="rect">
            <a:avLst/>
          </a:prstGeom>
          <a:noFill/>
        </p:spPr>
        <p:txBody>
          <a:bodyPr>
            <a:spAutoFit/>
          </a:bodyPr>
          <a:lstStyle/>
          <a:p>
            <a:pPr algn="ctr" fontAlgn="auto">
              <a:spcBef>
                <a:spcPts val="0"/>
              </a:spcBef>
              <a:spcAft>
                <a:spcPts val="0"/>
              </a:spcAft>
              <a:defRPr/>
            </a:pPr>
            <a:r>
              <a:rPr lang="tr-TR" sz="30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2016-2017 </a:t>
            </a:r>
            <a:endParaRPr lang="tr-TR" sz="30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tr-TR" sz="30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EĞİTİM ÖĞRETİM YILI</a:t>
            </a:r>
          </a:p>
          <a:p>
            <a:pPr algn="ctr" fontAlgn="auto">
              <a:spcBef>
                <a:spcPts val="0"/>
              </a:spcBef>
              <a:spcAft>
                <a:spcPts val="0"/>
              </a:spcAft>
              <a:defRPr/>
            </a:pPr>
            <a:r>
              <a:rPr lang="tr-TR" sz="30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MEİS BİLGİLENDİRME</a:t>
            </a:r>
          </a:p>
          <a:p>
            <a:pPr algn="ctr" fontAlgn="auto">
              <a:spcBef>
                <a:spcPts val="0"/>
              </a:spcBef>
              <a:spcAft>
                <a:spcPts val="0"/>
              </a:spcAft>
              <a:defRPr/>
            </a:pPr>
            <a:r>
              <a:rPr lang="tr-TR" sz="30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TOPLANTISI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20</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pic>
        <p:nvPicPr>
          <p:cNvPr id="2" name="Resim 1"/>
          <p:cNvPicPr>
            <a:picLocks noChangeAspect="1"/>
          </p:cNvPicPr>
          <p:nvPr/>
        </p:nvPicPr>
        <p:blipFill>
          <a:blip r:embed="rId2"/>
          <a:stretch>
            <a:fillRect/>
          </a:stretch>
        </p:blipFill>
        <p:spPr>
          <a:xfrm>
            <a:off x="507339" y="446087"/>
            <a:ext cx="10067935" cy="6840000"/>
          </a:xfrm>
          <a:prstGeom prst="rect">
            <a:avLst/>
          </a:prstGeom>
        </p:spPr>
      </p:pic>
    </p:spTree>
    <p:extLst>
      <p:ext uri="{BB962C8B-B14F-4D97-AF65-F5344CB8AC3E}">
        <p14:creationId xmlns:p14="http://schemas.microsoft.com/office/powerpoint/2010/main" val="861137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21</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pic>
        <p:nvPicPr>
          <p:cNvPr id="2" name="Resim 1"/>
          <p:cNvPicPr>
            <a:picLocks noChangeAspect="1"/>
          </p:cNvPicPr>
          <p:nvPr/>
        </p:nvPicPr>
        <p:blipFill>
          <a:blip r:embed="rId2"/>
          <a:stretch>
            <a:fillRect/>
          </a:stretch>
        </p:blipFill>
        <p:spPr>
          <a:xfrm>
            <a:off x="586449" y="415372"/>
            <a:ext cx="9264354" cy="6208661"/>
          </a:xfrm>
          <a:prstGeom prst="rect">
            <a:avLst/>
          </a:prstGeom>
        </p:spPr>
      </p:pic>
    </p:spTree>
    <p:extLst>
      <p:ext uri="{BB962C8B-B14F-4D97-AF65-F5344CB8AC3E}">
        <p14:creationId xmlns:p14="http://schemas.microsoft.com/office/powerpoint/2010/main" val="1089598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22</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 name="Unvan 1"/>
          <p:cNvSpPr>
            <a:spLocks noGrp="1"/>
          </p:cNvSpPr>
          <p:nvPr>
            <p:ph type="title"/>
          </p:nvPr>
        </p:nvSpPr>
        <p:spPr>
          <a:xfrm>
            <a:off x="704528" y="1052736"/>
            <a:ext cx="8915400" cy="908050"/>
          </a:xfrm>
        </p:spPr>
        <p:txBody>
          <a:bodyPr/>
          <a:lstStyle/>
          <a:p>
            <a:r>
              <a:rPr lang="tr-TR" sz="2800" dirty="0" smtClean="0"/>
              <a:t>GİRİŞ YAPILACAK MODÜL BAŞLIKLARI</a:t>
            </a:r>
            <a:endParaRPr lang="tr-TR" sz="2800" dirty="0"/>
          </a:p>
        </p:txBody>
      </p:sp>
      <p:sp>
        <p:nvSpPr>
          <p:cNvPr id="14" name="Metin kutusu 3"/>
          <p:cNvSpPr txBox="1">
            <a:spLocks noChangeArrowheads="1"/>
          </p:cNvSpPr>
          <p:nvPr/>
        </p:nvSpPr>
        <p:spPr bwMode="auto">
          <a:xfrm>
            <a:off x="1607036" y="1842562"/>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ANAOKULLAR (Resmi)</a:t>
            </a:r>
            <a:endParaRPr lang="tr-TR" sz="3600" b="1" dirty="0">
              <a:solidFill>
                <a:srgbClr val="FF0000"/>
              </a:solidFill>
            </a:endParaRPr>
          </a:p>
        </p:txBody>
      </p:sp>
      <p:pic>
        <p:nvPicPr>
          <p:cNvPr id="15" name="Resim 14"/>
          <p:cNvPicPr>
            <a:picLocks noChangeAspect="1"/>
          </p:cNvPicPr>
          <p:nvPr/>
        </p:nvPicPr>
        <p:blipFill>
          <a:blip r:embed="rId2"/>
          <a:stretch>
            <a:fillRect/>
          </a:stretch>
        </p:blipFill>
        <p:spPr>
          <a:xfrm>
            <a:off x="1244877" y="3273723"/>
            <a:ext cx="7563644" cy="2914650"/>
          </a:xfrm>
          <a:prstGeom prst="rect">
            <a:avLst/>
          </a:prstGeom>
        </p:spPr>
      </p:pic>
      <p:sp>
        <p:nvSpPr>
          <p:cNvPr id="16" name="Metin kutusu 15"/>
          <p:cNvSpPr txBox="1"/>
          <p:nvPr/>
        </p:nvSpPr>
        <p:spPr>
          <a:xfrm>
            <a:off x="2432720" y="2858225"/>
            <a:ext cx="5187959" cy="415498"/>
          </a:xfrm>
          <a:prstGeom prst="rect">
            <a:avLst/>
          </a:prstGeom>
          <a:noFill/>
        </p:spPr>
        <p:txBody>
          <a:bodyPr wrap="none" rtlCol="0">
            <a:spAutoFit/>
          </a:bodyPr>
          <a:lstStyle/>
          <a:p>
            <a:r>
              <a:rPr lang="tr-TR" dirty="0" smtClean="0"/>
              <a:t>9 EKRANDA VERİ GİRİŞİ YAPILMALIDIR</a:t>
            </a:r>
            <a:endParaRPr lang="tr-TR" dirty="0"/>
          </a:p>
        </p:txBody>
      </p:sp>
    </p:spTree>
    <p:extLst>
      <p:ext uri="{BB962C8B-B14F-4D97-AF65-F5344CB8AC3E}">
        <p14:creationId xmlns:p14="http://schemas.microsoft.com/office/powerpoint/2010/main" val="1335237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23</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32231" y="1407214"/>
            <a:ext cx="10281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a:t>
            </a:r>
            <a:r>
              <a:rPr lang="tr-TR" sz="2400" b="1" dirty="0" smtClean="0"/>
              <a:t>EKRANLAR </a:t>
            </a:r>
            <a:r>
              <a:rPr lang="tr-TR" sz="2400" b="1" dirty="0" smtClean="0">
                <a:solidFill>
                  <a:srgbClr val="FF0000"/>
                </a:solidFill>
              </a:rPr>
              <a:t>ANAOKULLAR (Özel)</a:t>
            </a:r>
            <a:endParaRPr lang="tr-TR" sz="2400" b="1" dirty="0">
              <a:solidFill>
                <a:srgbClr val="FF0000"/>
              </a:solidFill>
            </a:endParaRPr>
          </a:p>
        </p:txBody>
      </p:sp>
      <p:sp>
        <p:nvSpPr>
          <p:cNvPr id="8" name="Metin kutusu 7"/>
          <p:cNvSpPr txBox="1"/>
          <p:nvPr/>
        </p:nvSpPr>
        <p:spPr>
          <a:xfrm>
            <a:off x="2440046" y="1835250"/>
            <a:ext cx="5337038" cy="415498"/>
          </a:xfrm>
          <a:prstGeom prst="rect">
            <a:avLst/>
          </a:prstGeom>
          <a:noFill/>
        </p:spPr>
        <p:txBody>
          <a:bodyPr wrap="none" rtlCol="0">
            <a:spAutoFit/>
          </a:bodyPr>
          <a:lstStyle/>
          <a:p>
            <a:r>
              <a:rPr lang="tr-TR" dirty="0" smtClean="0"/>
              <a:t>13 EKRANDA VERİ GİRİŞİ YAPILMALIDIR</a:t>
            </a:r>
            <a:endParaRPr lang="tr-TR" dirty="0"/>
          </a:p>
        </p:txBody>
      </p:sp>
      <p:pic>
        <p:nvPicPr>
          <p:cNvPr id="9" name="Resim 8"/>
          <p:cNvPicPr>
            <a:picLocks noChangeAspect="1"/>
          </p:cNvPicPr>
          <p:nvPr/>
        </p:nvPicPr>
        <p:blipFill>
          <a:blip r:embed="rId2"/>
          <a:stretch>
            <a:fillRect/>
          </a:stretch>
        </p:blipFill>
        <p:spPr>
          <a:xfrm>
            <a:off x="1073150" y="2162741"/>
            <a:ext cx="7646194" cy="4057650"/>
          </a:xfrm>
          <a:prstGeom prst="rect">
            <a:avLst/>
          </a:prstGeom>
        </p:spPr>
      </p:pic>
    </p:spTree>
    <p:extLst>
      <p:ext uri="{BB962C8B-B14F-4D97-AF65-F5344CB8AC3E}">
        <p14:creationId xmlns:p14="http://schemas.microsoft.com/office/powerpoint/2010/main" val="4076351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24</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607037" y="1591802"/>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İLKOKULLAR (Resmi)</a:t>
            </a:r>
            <a:endParaRPr lang="tr-TR" sz="3600" b="1" dirty="0">
              <a:solidFill>
                <a:srgbClr val="FF0000"/>
              </a:solidFill>
            </a:endParaRPr>
          </a:p>
        </p:txBody>
      </p:sp>
      <p:pic>
        <p:nvPicPr>
          <p:cNvPr id="8" name="Resim 7"/>
          <p:cNvPicPr>
            <a:picLocks noChangeAspect="1"/>
          </p:cNvPicPr>
          <p:nvPr/>
        </p:nvPicPr>
        <p:blipFill>
          <a:blip r:embed="rId2"/>
          <a:stretch>
            <a:fillRect/>
          </a:stretch>
        </p:blipFill>
        <p:spPr>
          <a:xfrm>
            <a:off x="1348317" y="3335509"/>
            <a:ext cx="7233444" cy="2914650"/>
          </a:xfrm>
          <a:prstGeom prst="rect">
            <a:avLst/>
          </a:prstGeom>
        </p:spPr>
      </p:pic>
      <p:sp>
        <p:nvSpPr>
          <p:cNvPr id="9" name="Metin kutusu 8"/>
          <p:cNvSpPr txBox="1"/>
          <p:nvPr/>
        </p:nvSpPr>
        <p:spPr>
          <a:xfrm>
            <a:off x="2371059" y="2852936"/>
            <a:ext cx="5187959" cy="415498"/>
          </a:xfrm>
          <a:prstGeom prst="rect">
            <a:avLst/>
          </a:prstGeom>
          <a:noFill/>
        </p:spPr>
        <p:txBody>
          <a:bodyPr wrap="none" rtlCol="0">
            <a:spAutoFit/>
          </a:bodyPr>
          <a:lstStyle/>
          <a:p>
            <a:r>
              <a:rPr lang="tr-TR" dirty="0" smtClean="0"/>
              <a:t>9 EKRANDA VERİ GİRİŞİ YAPILMALIDIR</a:t>
            </a:r>
            <a:endParaRPr lang="tr-TR" dirty="0"/>
          </a:p>
        </p:txBody>
      </p:sp>
    </p:spTree>
    <p:extLst>
      <p:ext uri="{BB962C8B-B14F-4D97-AF65-F5344CB8AC3E}">
        <p14:creationId xmlns:p14="http://schemas.microsoft.com/office/powerpoint/2010/main" val="599836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25</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17268" y="1370023"/>
            <a:ext cx="9905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a:t>
            </a:r>
            <a:r>
              <a:rPr lang="tr-TR" sz="2400" b="1" dirty="0" smtClean="0"/>
              <a:t>EKRANLAR </a:t>
            </a:r>
            <a:r>
              <a:rPr lang="tr-TR" sz="2400" b="1" dirty="0" smtClean="0">
                <a:solidFill>
                  <a:srgbClr val="FF0000"/>
                </a:solidFill>
              </a:rPr>
              <a:t>İLKOKULLAR (Özel)</a:t>
            </a:r>
            <a:endParaRPr lang="tr-TR" sz="2400" b="1" dirty="0">
              <a:solidFill>
                <a:srgbClr val="FF0000"/>
              </a:solidFill>
            </a:endParaRPr>
          </a:p>
        </p:txBody>
      </p:sp>
      <p:sp>
        <p:nvSpPr>
          <p:cNvPr id="8" name="Metin kutusu 7"/>
          <p:cNvSpPr txBox="1"/>
          <p:nvPr/>
        </p:nvSpPr>
        <p:spPr>
          <a:xfrm>
            <a:off x="2475892" y="1831688"/>
            <a:ext cx="5337038" cy="415498"/>
          </a:xfrm>
          <a:prstGeom prst="rect">
            <a:avLst/>
          </a:prstGeom>
          <a:noFill/>
        </p:spPr>
        <p:txBody>
          <a:bodyPr wrap="none" rtlCol="0">
            <a:spAutoFit/>
          </a:bodyPr>
          <a:lstStyle/>
          <a:p>
            <a:r>
              <a:rPr lang="tr-TR" dirty="0" smtClean="0"/>
              <a:t>14 EKRANDA VERİ GİRİŞİ YAPILMALIDIR</a:t>
            </a:r>
            <a:endParaRPr lang="tr-TR" dirty="0"/>
          </a:p>
        </p:txBody>
      </p:sp>
      <p:pic>
        <p:nvPicPr>
          <p:cNvPr id="9" name="Resim 8"/>
          <p:cNvPicPr>
            <a:picLocks noChangeAspect="1"/>
          </p:cNvPicPr>
          <p:nvPr/>
        </p:nvPicPr>
        <p:blipFill>
          <a:blip r:embed="rId2"/>
          <a:stretch>
            <a:fillRect/>
          </a:stretch>
        </p:blipFill>
        <p:spPr>
          <a:xfrm>
            <a:off x="1416464" y="2186755"/>
            <a:ext cx="6838536" cy="4040350"/>
          </a:xfrm>
          <a:prstGeom prst="rect">
            <a:avLst/>
          </a:prstGeom>
        </p:spPr>
      </p:pic>
    </p:spTree>
    <p:extLst>
      <p:ext uri="{BB962C8B-B14F-4D97-AF65-F5344CB8AC3E}">
        <p14:creationId xmlns:p14="http://schemas.microsoft.com/office/powerpoint/2010/main" val="1117310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26</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56456" y="1268760"/>
            <a:ext cx="97210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ORTAOKULLAR (Resmi)</a:t>
            </a:r>
            <a:endParaRPr lang="tr-TR" sz="3600" b="1" dirty="0">
              <a:solidFill>
                <a:srgbClr val="FF0000"/>
              </a:solidFill>
            </a:endParaRPr>
          </a:p>
        </p:txBody>
      </p:sp>
      <p:pic>
        <p:nvPicPr>
          <p:cNvPr id="8" name="Resim 7"/>
          <p:cNvPicPr>
            <a:picLocks noChangeAspect="1"/>
          </p:cNvPicPr>
          <p:nvPr/>
        </p:nvPicPr>
        <p:blipFill>
          <a:blip r:embed="rId2"/>
          <a:stretch>
            <a:fillRect/>
          </a:stretch>
        </p:blipFill>
        <p:spPr>
          <a:xfrm>
            <a:off x="1492780" y="2766018"/>
            <a:ext cx="7109619" cy="2886075"/>
          </a:xfrm>
          <a:prstGeom prst="rect">
            <a:avLst/>
          </a:prstGeom>
        </p:spPr>
      </p:pic>
      <p:sp>
        <p:nvSpPr>
          <p:cNvPr id="9" name="Metin kutusu 8"/>
          <p:cNvSpPr txBox="1"/>
          <p:nvPr/>
        </p:nvSpPr>
        <p:spPr>
          <a:xfrm>
            <a:off x="2453609" y="2358766"/>
            <a:ext cx="5187959" cy="415498"/>
          </a:xfrm>
          <a:prstGeom prst="rect">
            <a:avLst/>
          </a:prstGeom>
          <a:noFill/>
        </p:spPr>
        <p:txBody>
          <a:bodyPr wrap="none" rtlCol="0">
            <a:spAutoFit/>
          </a:bodyPr>
          <a:lstStyle/>
          <a:p>
            <a:r>
              <a:rPr lang="tr-TR" dirty="0" smtClean="0"/>
              <a:t>9 EKRANDA VERİ GİRİŞİ YAPILMALIDIR</a:t>
            </a:r>
            <a:endParaRPr lang="tr-TR" dirty="0"/>
          </a:p>
        </p:txBody>
      </p:sp>
    </p:spTree>
    <p:extLst>
      <p:ext uri="{BB962C8B-B14F-4D97-AF65-F5344CB8AC3E}">
        <p14:creationId xmlns:p14="http://schemas.microsoft.com/office/powerpoint/2010/main" val="2456754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27</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04310" y="1364971"/>
            <a:ext cx="97210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a:t>
            </a:r>
            <a:r>
              <a:rPr lang="tr-TR" sz="2400" b="1" dirty="0" smtClean="0"/>
              <a:t>EKRANLAR </a:t>
            </a:r>
            <a:r>
              <a:rPr lang="tr-TR" sz="2400" b="1" dirty="0" smtClean="0">
                <a:solidFill>
                  <a:srgbClr val="FF0000"/>
                </a:solidFill>
              </a:rPr>
              <a:t>ORTAOKULLAR (Özel)</a:t>
            </a:r>
            <a:endParaRPr lang="tr-TR" sz="2400" b="1" dirty="0">
              <a:solidFill>
                <a:srgbClr val="FF0000"/>
              </a:solidFill>
            </a:endParaRPr>
          </a:p>
        </p:txBody>
      </p:sp>
      <p:sp>
        <p:nvSpPr>
          <p:cNvPr id="8" name="Metin kutusu 7"/>
          <p:cNvSpPr txBox="1"/>
          <p:nvPr/>
        </p:nvSpPr>
        <p:spPr>
          <a:xfrm>
            <a:off x="2534731" y="1826636"/>
            <a:ext cx="5337038" cy="415498"/>
          </a:xfrm>
          <a:prstGeom prst="rect">
            <a:avLst/>
          </a:prstGeom>
          <a:noFill/>
        </p:spPr>
        <p:txBody>
          <a:bodyPr wrap="none" rtlCol="0">
            <a:spAutoFit/>
          </a:bodyPr>
          <a:lstStyle/>
          <a:p>
            <a:r>
              <a:rPr lang="tr-TR" dirty="0" smtClean="0"/>
              <a:t>14 EKRANDA VERİ GİRİŞİ YAPILMALIDIR</a:t>
            </a:r>
            <a:endParaRPr lang="tr-TR" dirty="0"/>
          </a:p>
        </p:txBody>
      </p:sp>
      <p:pic>
        <p:nvPicPr>
          <p:cNvPr id="9" name="Resim 8"/>
          <p:cNvPicPr>
            <a:picLocks noChangeAspect="1"/>
          </p:cNvPicPr>
          <p:nvPr/>
        </p:nvPicPr>
        <p:blipFill>
          <a:blip r:embed="rId2"/>
          <a:stretch>
            <a:fillRect/>
          </a:stretch>
        </p:blipFill>
        <p:spPr>
          <a:xfrm>
            <a:off x="1676636" y="2195968"/>
            <a:ext cx="6664398" cy="3985152"/>
          </a:xfrm>
          <a:prstGeom prst="rect">
            <a:avLst/>
          </a:prstGeom>
        </p:spPr>
      </p:pic>
    </p:spTree>
    <p:extLst>
      <p:ext uri="{BB962C8B-B14F-4D97-AF65-F5344CB8AC3E}">
        <p14:creationId xmlns:p14="http://schemas.microsoft.com/office/powerpoint/2010/main" val="4149164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28</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56456" y="1280123"/>
            <a:ext cx="98495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LİSELER (Genel Lise - Resmi)</a:t>
            </a:r>
            <a:endParaRPr lang="tr-TR" sz="3600" b="1" dirty="0">
              <a:solidFill>
                <a:srgbClr val="FF0000"/>
              </a:solidFill>
            </a:endParaRPr>
          </a:p>
        </p:txBody>
      </p:sp>
      <p:pic>
        <p:nvPicPr>
          <p:cNvPr id="8" name="Resim 7"/>
          <p:cNvPicPr>
            <a:picLocks noChangeAspect="1"/>
          </p:cNvPicPr>
          <p:nvPr/>
        </p:nvPicPr>
        <p:blipFill>
          <a:blip r:embed="rId2"/>
          <a:stretch>
            <a:fillRect/>
          </a:stretch>
        </p:blipFill>
        <p:spPr>
          <a:xfrm>
            <a:off x="1508432" y="2881041"/>
            <a:ext cx="7119938" cy="2914650"/>
          </a:xfrm>
          <a:prstGeom prst="rect">
            <a:avLst/>
          </a:prstGeom>
        </p:spPr>
      </p:pic>
      <p:sp>
        <p:nvSpPr>
          <p:cNvPr id="9" name="Metin kutusu 8"/>
          <p:cNvSpPr txBox="1"/>
          <p:nvPr/>
        </p:nvSpPr>
        <p:spPr>
          <a:xfrm>
            <a:off x="2393102" y="2503535"/>
            <a:ext cx="5187959" cy="415498"/>
          </a:xfrm>
          <a:prstGeom prst="rect">
            <a:avLst/>
          </a:prstGeom>
          <a:noFill/>
        </p:spPr>
        <p:txBody>
          <a:bodyPr wrap="none" rtlCol="0">
            <a:spAutoFit/>
          </a:bodyPr>
          <a:lstStyle/>
          <a:p>
            <a:r>
              <a:rPr lang="tr-TR" dirty="0" smtClean="0"/>
              <a:t>9 EKRANDA VERİ GİRİŞİ YAPILMALIDIR</a:t>
            </a:r>
            <a:endParaRPr lang="tr-TR" dirty="0"/>
          </a:p>
        </p:txBody>
      </p:sp>
    </p:spTree>
    <p:extLst>
      <p:ext uri="{BB962C8B-B14F-4D97-AF65-F5344CB8AC3E}">
        <p14:creationId xmlns:p14="http://schemas.microsoft.com/office/powerpoint/2010/main" val="2291699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29</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877985" y="922652"/>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LİSELER (Genel Lise - Özel)</a:t>
            </a:r>
            <a:endParaRPr lang="tr-TR" sz="3600" b="1" dirty="0">
              <a:solidFill>
                <a:srgbClr val="FF0000"/>
              </a:solidFill>
            </a:endParaRPr>
          </a:p>
        </p:txBody>
      </p:sp>
      <p:sp>
        <p:nvSpPr>
          <p:cNvPr id="8" name="Metin kutusu 7"/>
          <p:cNvSpPr txBox="1"/>
          <p:nvPr/>
        </p:nvSpPr>
        <p:spPr>
          <a:xfrm>
            <a:off x="2889470" y="1866185"/>
            <a:ext cx="5337038" cy="415498"/>
          </a:xfrm>
          <a:prstGeom prst="rect">
            <a:avLst/>
          </a:prstGeom>
          <a:noFill/>
        </p:spPr>
        <p:txBody>
          <a:bodyPr wrap="none" rtlCol="0">
            <a:spAutoFit/>
          </a:bodyPr>
          <a:lstStyle/>
          <a:p>
            <a:r>
              <a:rPr lang="tr-TR" dirty="0" smtClean="0"/>
              <a:t>14 EKRANDA VERİ GİRİŞİ YAPILMALIDIR</a:t>
            </a:r>
            <a:endParaRPr lang="tr-TR" dirty="0"/>
          </a:p>
        </p:txBody>
      </p:sp>
      <p:pic>
        <p:nvPicPr>
          <p:cNvPr id="9" name="Resim 8"/>
          <p:cNvPicPr>
            <a:picLocks noChangeAspect="1"/>
          </p:cNvPicPr>
          <p:nvPr/>
        </p:nvPicPr>
        <p:blipFill>
          <a:blip r:embed="rId2"/>
          <a:stretch>
            <a:fillRect/>
          </a:stretch>
        </p:blipFill>
        <p:spPr>
          <a:xfrm>
            <a:off x="1912785" y="2241978"/>
            <a:ext cx="6646403" cy="3898728"/>
          </a:xfrm>
          <a:prstGeom prst="rect">
            <a:avLst/>
          </a:prstGeom>
        </p:spPr>
      </p:pic>
    </p:spTree>
    <p:extLst>
      <p:ext uri="{BB962C8B-B14F-4D97-AF65-F5344CB8AC3E}">
        <p14:creationId xmlns:p14="http://schemas.microsoft.com/office/powerpoint/2010/main" val="2535033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3B8839-C782-430E-B47C-F67EF449157C}" type="slidenum">
              <a:rPr lang="tr-TR" altLang="tr-TR" smtClean="0"/>
              <a:pPr>
                <a:defRPr/>
              </a:pPr>
              <a:t>3</a:t>
            </a:fld>
            <a:endParaRPr lang="tr-TR" altLang="tr-TR"/>
          </a:p>
        </p:txBody>
      </p:sp>
      <p:sp>
        <p:nvSpPr>
          <p:cNvPr id="6" name="TextBox 4"/>
          <p:cNvSpPr txBox="1">
            <a:spLocks noChangeArrowheads="1"/>
          </p:cNvSpPr>
          <p:nvPr/>
        </p:nvSpPr>
        <p:spPr bwMode="auto">
          <a:xfrm>
            <a:off x="1640632" y="6534834"/>
            <a:ext cx="62424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TextBox 6"/>
          <p:cNvSpPr txBox="1"/>
          <p:nvPr/>
        </p:nvSpPr>
        <p:spPr>
          <a:xfrm>
            <a:off x="2504728" y="1323588"/>
            <a:ext cx="5464958" cy="415498"/>
          </a:xfrm>
          <a:prstGeom prst="rect">
            <a:avLst/>
          </a:prstGeom>
          <a:noFill/>
        </p:spPr>
        <p:txBody>
          <a:bodyPr wrap="none" rtlCol="0">
            <a:spAutoFit/>
          </a:bodyPr>
          <a:lstStyle/>
          <a:p>
            <a:r>
              <a:rPr lang="tr-TR" b="1" dirty="0" smtClean="0">
                <a:solidFill>
                  <a:srgbClr val="FF0000"/>
                </a:solidFill>
              </a:rPr>
              <a:t>VERİ GİRİŞLERİNE BAŞLAMADAN ÖNCE</a:t>
            </a:r>
            <a:endParaRPr lang="tr-TR" b="1" dirty="0">
              <a:solidFill>
                <a:srgbClr val="FF0000"/>
              </a:solidFill>
            </a:endParaRPr>
          </a:p>
        </p:txBody>
      </p:sp>
      <p:sp>
        <p:nvSpPr>
          <p:cNvPr id="8" name="Rectangle 7"/>
          <p:cNvSpPr/>
          <p:nvPr/>
        </p:nvSpPr>
        <p:spPr>
          <a:xfrm>
            <a:off x="886702" y="1692961"/>
            <a:ext cx="8502945" cy="3000821"/>
          </a:xfrm>
          <a:prstGeom prst="rect">
            <a:avLst/>
          </a:prstGeom>
        </p:spPr>
        <p:txBody>
          <a:bodyPr wrap="square">
            <a:spAutoFit/>
          </a:bodyPr>
          <a:lstStyle/>
          <a:p>
            <a:pPr algn="ctr"/>
            <a:r>
              <a:rPr lang="tr-TR" b="1" dirty="0">
                <a:solidFill>
                  <a:srgbClr val="222222"/>
                </a:solidFill>
                <a:latin typeface="Verdana" panose="020B0604030504040204" pitchFamily="34" charset="0"/>
              </a:rPr>
              <a:t>Daha önce E-Okul üzerinden "Tahsis Durumu", "Bina Bilgileri", "Bina Kullanımı" ve "Lojman Durumu" </a:t>
            </a:r>
            <a:br>
              <a:rPr lang="tr-TR" b="1" dirty="0">
                <a:solidFill>
                  <a:srgbClr val="222222"/>
                </a:solidFill>
                <a:latin typeface="Verdana" panose="020B0604030504040204" pitchFamily="34" charset="0"/>
              </a:rPr>
            </a:br>
            <a:r>
              <a:rPr lang="tr-TR" b="1" dirty="0">
                <a:solidFill>
                  <a:srgbClr val="222222"/>
                </a:solidFill>
                <a:latin typeface="Verdana" panose="020B0604030504040204" pitchFamily="34" charset="0"/>
              </a:rPr>
              <a:t>giren kurumlar da;  bilgilerini MEİS Modülü üzerinden GİRECEKLERDİR.</a:t>
            </a:r>
            <a:br>
              <a:rPr lang="tr-TR" b="1" dirty="0">
                <a:solidFill>
                  <a:srgbClr val="222222"/>
                </a:solidFill>
                <a:latin typeface="Verdana" panose="020B0604030504040204" pitchFamily="34" charset="0"/>
              </a:rPr>
            </a:br>
            <a:r>
              <a:rPr lang="tr-TR" b="1" dirty="0">
                <a:solidFill>
                  <a:srgbClr val="222222"/>
                </a:solidFill>
                <a:latin typeface="Verdana" panose="020B0604030504040204" pitchFamily="34" charset="0"/>
              </a:rPr>
              <a:t>- Bu ekranlara giriş yapmadan </a:t>
            </a:r>
            <a:r>
              <a:rPr lang="tr-TR" b="1" dirty="0" smtClean="0">
                <a:solidFill>
                  <a:srgbClr val="222222"/>
                </a:solidFill>
                <a:latin typeface="Verdana" panose="020B0604030504040204" pitchFamily="34" charset="0"/>
              </a:rPr>
              <a:t>önce</a:t>
            </a:r>
          </a:p>
          <a:p>
            <a:pPr algn="ctr"/>
            <a:r>
              <a:rPr lang="tr-TR" b="1" dirty="0">
                <a:solidFill>
                  <a:srgbClr val="FF0000"/>
                </a:solidFill>
                <a:latin typeface="Verdana" panose="020B0604030504040204" pitchFamily="34" charset="0"/>
              </a:rPr>
              <a:t> "Bina Adres/Kontrol" ekranının </a:t>
            </a:r>
            <a:r>
              <a:rPr lang="tr-TR" b="1" dirty="0" smtClean="0">
                <a:solidFill>
                  <a:srgbClr val="FF0000"/>
                </a:solidFill>
                <a:latin typeface="Verdana" panose="020B0604030504040204" pitchFamily="34" charset="0"/>
              </a:rPr>
              <a:t>doldurulması GEREKMEKTEDİR</a:t>
            </a:r>
            <a:r>
              <a:rPr lang="tr-TR" b="1" dirty="0">
                <a:solidFill>
                  <a:srgbClr val="FF0000"/>
                </a:solidFill>
                <a:latin typeface="Verdana" panose="020B0604030504040204" pitchFamily="34" charset="0"/>
              </a:rPr>
              <a:t>. </a:t>
            </a:r>
            <a:br>
              <a:rPr lang="tr-TR" b="1" dirty="0">
                <a:solidFill>
                  <a:srgbClr val="FF0000"/>
                </a:solidFill>
                <a:latin typeface="Verdana" panose="020B0604030504040204" pitchFamily="34" charset="0"/>
              </a:rPr>
            </a:br>
            <a:r>
              <a:rPr lang="tr-TR" b="1" dirty="0">
                <a:solidFill>
                  <a:srgbClr val="548DD4"/>
                </a:solidFill>
                <a:latin typeface="Verdana" panose="020B0604030504040204" pitchFamily="34" charset="0"/>
              </a:rPr>
              <a:t>"MSM02600 - Bina Adres/Kontrol" Ekranı görünmüyor ise, </a:t>
            </a:r>
            <a:r>
              <a:rPr lang="tr-TR" b="1" dirty="0" smtClean="0">
                <a:solidFill>
                  <a:srgbClr val="548DD4"/>
                </a:solidFill>
                <a:latin typeface="Verdana" panose="020B0604030504040204" pitchFamily="34" charset="0"/>
              </a:rPr>
              <a:t>(ilçe</a:t>
            </a:r>
            <a:r>
              <a:rPr lang="tr-TR" b="1" dirty="0">
                <a:solidFill>
                  <a:srgbClr val="548DD4"/>
                </a:solidFill>
                <a:latin typeface="Verdana" panose="020B0604030504040204" pitchFamily="34" charset="0"/>
              </a:rPr>
              <a:t>) MEBBİS Yöneticiniz ile </a:t>
            </a:r>
            <a:r>
              <a:rPr lang="tr-TR" b="1" dirty="0" smtClean="0">
                <a:solidFill>
                  <a:srgbClr val="548DD4"/>
                </a:solidFill>
                <a:latin typeface="Verdana" panose="020B0604030504040204" pitchFamily="34" charset="0"/>
              </a:rPr>
              <a:t>GÖRÜŞÜNÜZ</a:t>
            </a:r>
            <a:endParaRPr lang="tr-TR" dirty="0"/>
          </a:p>
        </p:txBody>
      </p:sp>
      <p:sp>
        <p:nvSpPr>
          <p:cNvPr id="9" name="Rectangle 8"/>
          <p:cNvSpPr/>
          <p:nvPr/>
        </p:nvSpPr>
        <p:spPr>
          <a:xfrm>
            <a:off x="534509" y="4463029"/>
            <a:ext cx="9127014" cy="1384995"/>
          </a:xfrm>
          <a:prstGeom prst="rect">
            <a:avLst/>
          </a:prstGeom>
        </p:spPr>
        <p:txBody>
          <a:bodyPr wrap="square">
            <a:spAutoFit/>
          </a:bodyPr>
          <a:lstStyle/>
          <a:p>
            <a:pPr algn="ctr"/>
            <a:r>
              <a:rPr lang="tr-TR" dirty="0">
                <a:solidFill>
                  <a:srgbClr val="222222"/>
                </a:solidFill>
                <a:latin typeface="Times New Roman" panose="02020603050405020304" pitchFamily="18" charset="0"/>
              </a:rPr>
              <a:t>  Kurum ve okulların ilk yapacağı işlem, </a:t>
            </a:r>
            <a:r>
              <a:rPr lang="tr-TR" dirty="0">
                <a:solidFill>
                  <a:srgbClr val="FF0000"/>
                </a:solidFill>
                <a:latin typeface="Times New Roman" panose="02020603050405020304" pitchFamily="18" charset="0"/>
              </a:rPr>
              <a:t>Bina adres/kontrol ekranına girip kurumun kendisine ait binası var yada yok seçeneklerinden sonra sırasıyla diğer işlemler ile  adres bilgilerini güncelleyip kaydetmesi gerekir. </a:t>
            </a:r>
            <a:r>
              <a:rPr lang="tr-TR" dirty="0">
                <a:solidFill>
                  <a:srgbClr val="222222"/>
                </a:solidFill>
                <a:latin typeface="Times New Roman" panose="02020603050405020304" pitchFamily="18" charset="0"/>
              </a:rPr>
              <a:t>Daha sonra diğer ekranlara bilgi girişi yapılacaktır.</a:t>
            </a:r>
            <a:endParaRPr lang="tr-TR" dirty="0"/>
          </a:p>
        </p:txBody>
      </p:sp>
    </p:spTree>
    <p:extLst>
      <p:ext uri="{BB962C8B-B14F-4D97-AF65-F5344CB8AC3E}">
        <p14:creationId xmlns:p14="http://schemas.microsoft.com/office/powerpoint/2010/main" val="414124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30</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607037" y="849829"/>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LİSELER (Temel Lise - Özel)</a:t>
            </a:r>
            <a:endParaRPr lang="tr-TR" sz="3600" b="1" dirty="0">
              <a:solidFill>
                <a:srgbClr val="FF0000"/>
              </a:solidFill>
            </a:endParaRPr>
          </a:p>
        </p:txBody>
      </p:sp>
      <p:sp>
        <p:nvSpPr>
          <p:cNvPr id="8" name="Metin kutusu 7"/>
          <p:cNvSpPr txBox="1"/>
          <p:nvPr/>
        </p:nvSpPr>
        <p:spPr>
          <a:xfrm>
            <a:off x="2378714" y="1706760"/>
            <a:ext cx="5337038" cy="415498"/>
          </a:xfrm>
          <a:prstGeom prst="rect">
            <a:avLst/>
          </a:prstGeom>
          <a:noFill/>
        </p:spPr>
        <p:txBody>
          <a:bodyPr wrap="none" rtlCol="0">
            <a:spAutoFit/>
          </a:bodyPr>
          <a:lstStyle/>
          <a:p>
            <a:r>
              <a:rPr lang="tr-TR" dirty="0" smtClean="0"/>
              <a:t>16 EKRANDA VERİ GİRİŞİ YAPILMALIDIR</a:t>
            </a:r>
            <a:endParaRPr lang="tr-TR" dirty="0"/>
          </a:p>
        </p:txBody>
      </p:sp>
      <p:pic>
        <p:nvPicPr>
          <p:cNvPr id="9" name="Resim 8"/>
          <p:cNvPicPr>
            <a:picLocks noChangeAspect="1"/>
          </p:cNvPicPr>
          <p:nvPr/>
        </p:nvPicPr>
        <p:blipFill>
          <a:blip r:embed="rId2"/>
          <a:stretch>
            <a:fillRect/>
          </a:stretch>
        </p:blipFill>
        <p:spPr>
          <a:xfrm>
            <a:off x="1832654" y="2073524"/>
            <a:ext cx="6104502" cy="4076663"/>
          </a:xfrm>
          <a:prstGeom prst="rect">
            <a:avLst/>
          </a:prstGeom>
        </p:spPr>
      </p:pic>
    </p:spTree>
    <p:extLst>
      <p:ext uri="{BB962C8B-B14F-4D97-AF65-F5344CB8AC3E}">
        <p14:creationId xmlns:p14="http://schemas.microsoft.com/office/powerpoint/2010/main" val="3936505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31</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877985" y="908050"/>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LİSELER (Meslek Liseleri - Resmi)</a:t>
            </a:r>
            <a:endParaRPr lang="tr-TR" sz="3600" b="1" dirty="0">
              <a:solidFill>
                <a:srgbClr val="FF0000"/>
              </a:solidFill>
            </a:endParaRPr>
          </a:p>
        </p:txBody>
      </p:sp>
      <p:sp>
        <p:nvSpPr>
          <p:cNvPr id="8" name="Metin kutusu 7"/>
          <p:cNvSpPr txBox="1"/>
          <p:nvPr/>
        </p:nvSpPr>
        <p:spPr>
          <a:xfrm>
            <a:off x="2889471" y="1794947"/>
            <a:ext cx="5337038" cy="415498"/>
          </a:xfrm>
          <a:prstGeom prst="rect">
            <a:avLst/>
          </a:prstGeom>
          <a:noFill/>
        </p:spPr>
        <p:txBody>
          <a:bodyPr wrap="none" rtlCol="0">
            <a:spAutoFit/>
          </a:bodyPr>
          <a:lstStyle/>
          <a:p>
            <a:r>
              <a:rPr lang="tr-TR" dirty="0" smtClean="0"/>
              <a:t>13 EKRANDA VERİ GİRİŞİ YAPILMALIDIR</a:t>
            </a:r>
            <a:endParaRPr lang="tr-TR" dirty="0"/>
          </a:p>
        </p:txBody>
      </p:sp>
      <p:pic>
        <p:nvPicPr>
          <p:cNvPr id="9" name="Resim 8"/>
          <p:cNvPicPr>
            <a:picLocks noChangeAspect="1"/>
          </p:cNvPicPr>
          <p:nvPr/>
        </p:nvPicPr>
        <p:blipFill>
          <a:blip r:embed="rId2"/>
          <a:stretch>
            <a:fillRect/>
          </a:stretch>
        </p:blipFill>
        <p:spPr>
          <a:xfrm>
            <a:off x="1096182" y="2178051"/>
            <a:ext cx="7873206" cy="4067175"/>
          </a:xfrm>
          <a:prstGeom prst="rect">
            <a:avLst/>
          </a:prstGeom>
        </p:spPr>
      </p:pic>
    </p:spTree>
    <p:extLst>
      <p:ext uri="{BB962C8B-B14F-4D97-AF65-F5344CB8AC3E}">
        <p14:creationId xmlns:p14="http://schemas.microsoft.com/office/powerpoint/2010/main" val="1652165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32</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655506" y="892175"/>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LİSELER (Meslek Liseleri - Resmi)</a:t>
            </a:r>
            <a:endParaRPr lang="tr-TR" sz="3600" b="1" dirty="0">
              <a:solidFill>
                <a:srgbClr val="FF0000"/>
              </a:solidFill>
            </a:endParaRPr>
          </a:p>
        </p:txBody>
      </p:sp>
      <p:sp>
        <p:nvSpPr>
          <p:cNvPr id="8" name="Metin kutusu 7"/>
          <p:cNvSpPr txBox="1"/>
          <p:nvPr/>
        </p:nvSpPr>
        <p:spPr>
          <a:xfrm>
            <a:off x="2889471" y="1815584"/>
            <a:ext cx="5337038" cy="415498"/>
          </a:xfrm>
          <a:prstGeom prst="rect">
            <a:avLst/>
          </a:prstGeom>
          <a:noFill/>
        </p:spPr>
        <p:txBody>
          <a:bodyPr wrap="none" rtlCol="0">
            <a:spAutoFit/>
          </a:bodyPr>
          <a:lstStyle/>
          <a:p>
            <a:r>
              <a:rPr lang="tr-TR" dirty="0" smtClean="0"/>
              <a:t>13 EKRANDA VERİ GİRİŞİ YAPILMALIDIR</a:t>
            </a:r>
            <a:endParaRPr lang="tr-TR" dirty="0"/>
          </a:p>
        </p:txBody>
      </p:sp>
      <p:pic>
        <p:nvPicPr>
          <p:cNvPr id="9" name="Resim 8"/>
          <p:cNvPicPr>
            <a:picLocks noChangeAspect="1"/>
          </p:cNvPicPr>
          <p:nvPr/>
        </p:nvPicPr>
        <p:blipFill>
          <a:blip r:embed="rId2"/>
          <a:stretch>
            <a:fillRect/>
          </a:stretch>
        </p:blipFill>
        <p:spPr>
          <a:xfrm>
            <a:off x="1076907" y="2161796"/>
            <a:ext cx="7873206" cy="4067175"/>
          </a:xfrm>
          <a:prstGeom prst="rect">
            <a:avLst/>
          </a:prstGeom>
        </p:spPr>
      </p:pic>
    </p:spTree>
    <p:extLst>
      <p:ext uri="{BB962C8B-B14F-4D97-AF65-F5344CB8AC3E}">
        <p14:creationId xmlns:p14="http://schemas.microsoft.com/office/powerpoint/2010/main" val="130523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33</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10" name="Metin kutusu 3"/>
          <p:cNvSpPr txBox="1">
            <a:spLocks noChangeArrowheads="1"/>
          </p:cNvSpPr>
          <p:nvPr/>
        </p:nvSpPr>
        <p:spPr bwMode="auto">
          <a:xfrm>
            <a:off x="1799976" y="922652"/>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LİSELER (Meslek Liseleri - Özel)</a:t>
            </a:r>
            <a:endParaRPr lang="tr-TR" sz="3600" b="1" dirty="0">
              <a:solidFill>
                <a:srgbClr val="FF0000"/>
              </a:solidFill>
            </a:endParaRPr>
          </a:p>
        </p:txBody>
      </p:sp>
      <p:sp>
        <p:nvSpPr>
          <p:cNvPr id="11" name="Metin kutusu 10"/>
          <p:cNvSpPr txBox="1"/>
          <p:nvPr/>
        </p:nvSpPr>
        <p:spPr>
          <a:xfrm>
            <a:off x="2739628" y="1778026"/>
            <a:ext cx="5337038" cy="415498"/>
          </a:xfrm>
          <a:prstGeom prst="rect">
            <a:avLst/>
          </a:prstGeom>
          <a:noFill/>
        </p:spPr>
        <p:txBody>
          <a:bodyPr wrap="none" rtlCol="0">
            <a:spAutoFit/>
          </a:bodyPr>
          <a:lstStyle/>
          <a:p>
            <a:r>
              <a:rPr lang="tr-TR" dirty="0" smtClean="0"/>
              <a:t>14 EKRANDA VERİ GİRİŞİ YAPILMALIDIR</a:t>
            </a:r>
            <a:endParaRPr lang="tr-TR" dirty="0"/>
          </a:p>
        </p:txBody>
      </p:sp>
      <p:pic>
        <p:nvPicPr>
          <p:cNvPr id="12" name="Resim 11"/>
          <p:cNvPicPr>
            <a:picLocks noChangeAspect="1"/>
          </p:cNvPicPr>
          <p:nvPr/>
        </p:nvPicPr>
        <p:blipFill>
          <a:blip r:embed="rId2"/>
          <a:stretch>
            <a:fillRect/>
          </a:stretch>
        </p:blipFill>
        <p:spPr>
          <a:xfrm>
            <a:off x="1361687" y="2155405"/>
            <a:ext cx="7206705" cy="4050025"/>
          </a:xfrm>
          <a:prstGeom prst="rect">
            <a:avLst/>
          </a:prstGeom>
        </p:spPr>
      </p:pic>
    </p:spTree>
    <p:extLst>
      <p:ext uri="{BB962C8B-B14F-4D97-AF65-F5344CB8AC3E}">
        <p14:creationId xmlns:p14="http://schemas.microsoft.com/office/powerpoint/2010/main" val="25115977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34</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747589" y="908050"/>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ÖZEL AKŞAM LİSELERİ</a:t>
            </a:r>
            <a:endParaRPr lang="tr-TR" sz="3600" b="1" dirty="0">
              <a:solidFill>
                <a:srgbClr val="FF0000"/>
              </a:solidFill>
            </a:endParaRPr>
          </a:p>
        </p:txBody>
      </p:sp>
      <p:sp>
        <p:nvSpPr>
          <p:cNvPr id="8" name="Metin kutusu 7"/>
          <p:cNvSpPr txBox="1"/>
          <p:nvPr/>
        </p:nvSpPr>
        <p:spPr>
          <a:xfrm>
            <a:off x="2690749" y="1780443"/>
            <a:ext cx="5337038" cy="415498"/>
          </a:xfrm>
          <a:prstGeom prst="rect">
            <a:avLst/>
          </a:prstGeom>
          <a:noFill/>
        </p:spPr>
        <p:txBody>
          <a:bodyPr wrap="none" rtlCol="0">
            <a:spAutoFit/>
          </a:bodyPr>
          <a:lstStyle/>
          <a:p>
            <a:r>
              <a:rPr lang="tr-TR" dirty="0" smtClean="0"/>
              <a:t>14 EKRANDA VERİ GİRİŞİ YAPILMALIDIR</a:t>
            </a:r>
            <a:endParaRPr lang="tr-TR" dirty="0"/>
          </a:p>
        </p:txBody>
      </p:sp>
      <p:pic>
        <p:nvPicPr>
          <p:cNvPr id="9" name="Resim 8"/>
          <p:cNvPicPr>
            <a:picLocks noChangeAspect="1"/>
          </p:cNvPicPr>
          <p:nvPr/>
        </p:nvPicPr>
        <p:blipFill>
          <a:blip r:embed="rId2"/>
          <a:stretch>
            <a:fillRect/>
          </a:stretch>
        </p:blipFill>
        <p:spPr>
          <a:xfrm>
            <a:off x="1645023" y="2149775"/>
            <a:ext cx="6640033" cy="3967018"/>
          </a:xfrm>
          <a:prstGeom prst="rect">
            <a:avLst/>
          </a:prstGeom>
        </p:spPr>
      </p:pic>
    </p:spTree>
    <p:extLst>
      <p:ext uri="{BB962C8B-B14F-4D97-AF65-F5344CB8AC3E}">
        <p14:creationId xmlns:p14="http://schemas.microsoft.com/office/powerpoint/2010/main" val="2567667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35</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764007" y="1268760"/>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 ÖZEL MESLEKİ EĞİTİM MERKEZİ</a:t>
            </a:r>
            <a:endParaRPr lang="tr-TR" sz="3600" b="1" dirty="0">
              <a:solidFill>
                <a:srgbClr val="FF0000"/>
              </a:solidFill>
            </a:endParaRPr>
          </a:p>
        </p:txBody>
      </p:sp>
      <p:sp>
        <p:nvSpPr>
          <p:cNvPr id="8" name="Metin kutusu 7"/>
          <p:cNvSpPr txBox="1"/>
          <p:nvPr/>
        </p:nvSpPr>
        <p:spPr>
          <a:xfrm>
            <a:off x="2792760" y="2185164"/>
            <a:ext cx="5187959" cy="415498"/>
          </a:xfrm>
          <a:prstGeom prst="rect">
            <a:avLst/>
          </a:prstGeom>
          <a:noFill/>
        </p:spPr>
        <p:txBody>
          <a:bodyPr wrap="none" rtlCol="0">
            <a:spAutoFit/>
          </a:bodyPr>
          <a:lstStyle/>
          <a:p>
            <a:r>
              <a:rPr lang="tr-TR" dirty="0" smtClean="0"/>
              <a:t>8 EKRANDA VERİ GİRİŞİ YAPILMALIDIR</a:t>
            </a:r>
            <a:endParaRPr lang="tr-TR" dirty="0"/>
          </a:p>
        </p:txBody>
      </p:sp>
      <p:pic>
        <p:nvPicPr>
          <p:cNvPr id="9" name="Resim 8"/>
          <p:cNvPicPr>
            <a:picLocks noChangeAspect="1"/>
          </p:cNvPicPr>
          <p:nvPr/>
        </p:nvPicPr>
        <p:blipFill>
          <a:blip r:embed="rId2"/>
          <a:stretch>
            <a:fillRect/>
          </a:stretch>
        </p:blipFill>
        <p:spPr>
          <a:xfrm>
            <a:off x="837539" y="2600662"/>
            <a:ext cx="8255000" cy="2724150"/>
          </a:xfrm>
          <a:prstGeom prst="rect">
            <a:avLst/>
          </a:prstGeom>
        </p:spPr>
      </p:pic>
    </p:spTree>
    <p:extLst>
      <p:ext uri="{BB962C8B-B14F-4D97-AF65-F5344CB8AC3E}">
        <p14:creationId xmlns:p14="http://schemas.microsoft.com/office/powerpoint/2010/main" val="3112613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etin kutusu 3"/>
          <p:cNvSpPr txBox="1">
            <a:spLocks noChangeArrowheads="1"/>
          </p:cNvSpPr>
          <p:nvPr/>
        </p:nvSpPr>
        <p:spPr bwMode="auto">
          <a:xfrm>
            <a:off x="2044246" y="1268760"/>
            <a:ext cx="59125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b="1" dirty="0">
                <a:solidFill>
                  <a:srgbClr val="00B0F0"/>
                </a:solidFill>
              </a:rPr>
              <a:t>MEİS MODÜLÜNDE </a:t>
            </a:r>
            <a:r>
              <a:rPr lang="tr-TR" b="1" dirty="0"/>
              <a:t>GİRİLMESİ GEREKEN EKRANLAR</a:t>
            </a:r>
          </a:p>
          <a:p>
            <a:pPr algn="ctr" eaLnBrk="1" hangingPunct="1"/>
            <a:r>
              <a:rPr lang="tr-TR" sz="2700" b="1" dirty="0">
                <a:solidFill>
                  <a:srgbClr val="FF0000"/>
                </a:solidFill>
              </a:rPr>
              <a:t> ÖZEL REHABİLİTASYON MERKEZİ</a:t>
            </a:r>
          </a:p>
        </p:txBody>
      </p:sp>
      <p:sp>
        <p:nvSpPr>
          <p:cNvPr id="4" name="Metin kutusu 3"/>
          <p:cNvSpPr txBox="1"/>
          <p:nvPr/>
        </p:nvSpPr>
        <p:spPr>
          <a:xfrm>
            <a:off x="2508568" y="2124293"/>
            <a:ext cx="5337038" cy="415498"/>
          </a:xfrm>
          <a:prstGeom prst="rect">
            <a:avLst/>
          </a:prstGeom>
          <a:noFill/>
        </p:spPr>
        <p:txBody>
          <a:bodyPr wrap="none" rtlCol="0">
            <a:spAutoFit/>
          </a:bodyPr>
          <a:lstStyle/>
          <a:p>
            <a:r>
              <a:rPr lang="tr-TR" dirty="0" smtClean="0"/>
              <a:t>13 EKRANDA VERİ GİRİŞİ YAPILMALIDIR</a:t>
            </a:r>
            <a:endParaRPr lang="tr-TR" dirty="0"/>
          </a:p>
        </p:txBody>
      </p:sp>
      <p:pic>
        <p:nvPicPr>
          <p:cNvPr id="3" name="Resim 2"/>
          <p:cNvPicPr>
            <a:picLocks noChangeAspect="1"/>
          </p:cNvPicPr>
          <p:nvPr/>
        </p:nvPicPr>
        <p:blipFill>
          <a:blip r:embed="rId2"/>
          <a:stretch>
            <a:fillRect/>
          </a:stretch>
        </p:blipFill>
        <p:spPr>
          <a:xfrm>
            <a:off x="1924258" y="2636912"/>
            <a:ext cx="6152554" cy="3136106"/>
          </a:xfrm>
          <a:prstGeom prst="rect">
            <a:avLst/>
          </a:prstGeom>
        </p:spPr>
      </p:pic>
      <p:sp>
        <p:nvSpPr>
          <p:cNvPr id="6"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Tree>
    <p:extLst>
      <p:ext uri="{BB962C8B-B14F-4D97-AF65-F5344CB8AC3E}">
        <p14:creationId xmlns:p14="http://schemas.microsoft.com/office/powerpoint/2010/main" val="1555463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37</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839959" y="2060848"/>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 ÖZEL DERSHANELER</a:t>
            </a:r>
            <a:endParaRPr lang="tr-TR" sz="3600" b="1" dirty="0">
              <a:solidFill>
                <a:srgbClr val="FF0000"/>
              </a:solidFill>
            </a:endParaRPr>
          </a:p>
        </p:txBody>
      </p:sp>
      <p:sp>
        <p:nvSpPr>
          <p:cNvPr id="8" name="Metin kutusu 7"/>
          <p:cNvSpPr txBox="1"/>
          <p:nvPr/>
        </p:nvSpPr>
        <p:spPr>
          <a:xfrm>
            <a:off x="2648744" y="3212976"/>
            <a:ext cx="5187959" cy="415498"/>
          </a:xfrm>
          <a:prstGeom prst="rect">
            <a:avLst/>
          </a:prstGeom>
          <a:noFill/>
        </p:spPr>
        <p:txBody>
          <a:bodyPr wrap="none" rtlCol="0">
            <a:spAutoFit/>
          </a:bodyPr>
          <a:lstStyle/>
          <a:p>
            <a:r>
              <a:rPr lang="tr-TR" dirty="0" smtClean="0"/>
              <a:t>3 EKRANDA VERİ GİRİŞİ YAPILMALIDIR</a:t>
            </a:r>
            <a:endParaRPr lang="tr-TR" dirty="0"/>
          </a:p>
        </p:txBody>
      </p:sp>
      <p:pic>
        <p:nvPicPr>
          <p:cNvPr id="9" name="Resim 8"/>
          <p:cNvPicPr>
            <a:picLocks noChangeAspect="1"/>
          </p:cNvPicPr>
          <p:nvPr/>
        </p:nvPicPr>
        <p:blipFill>
          <a:blip r:embed="rId2"/>
          <a:stretch>
            <a:fillRect/>
          </a:stretch>
        </p:blipFill>
        <p:spPr>
          <a:xfrm>
            <a:off x="1374114" y="3858251"/>
            <a:ext cx="7181850" cy="1228725"/>
          </a:xfrm>
          <a:prstGeom prst="rect">
            <a:avLst/>
          </a:prstGeom>
        </p:spPr>
      </p:pic>
    </p:spTree>
    <p:extLst>
      <p:ext uri="{BB962C8B-B14F-4D97-AF65-F5344CB8AC3E}">
        <p14:creationId xmlns:p14="http://schemas.microsoft.com/office/powerpoint/2010/main" val="3819740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38</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878461" y="936993"/>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 ÖZEL ETÜD MERKEZLERİ</a:t>
            </a:r>
            <a:endParaRPr lang="tr-TR" sz="3600" b="1" dirty="0">
              <a:solidFill>
                <a:srgbClr val="FF0000"/>
              </a:solidFill>
            </a:endParaRPr>
          </a:p>
        </p:txBody>
      </p:sp>
      <p:sp>
        <p:nvSpPr>
          <p:cNvPr id="8" name="Metin kutusu 7"/>
          <p:cNvSpPr txBox="1"/>
          <p:nvPr/>
        </p:nvSpPr>
        <p:spPr>
          <a:xfrm>
            <a:off x="2768757" y="1802572"/>
            <a:ext cx="5337038" cy="415498"/>
          </a:xfrm>
          <a:prstGeom prst="rect">
            <a:avLst/>
          </a:prstGeom>
          <a:noFill/>
        </p:spPr>
        <p:txBody>
          <a:bodyPr wrap="none" rtlCol="0">
            <a:spAutoFit/>
          </a:bodyPr>
          <a:lstStyle/>
          <a:p>
            <a:r>
              <a:rPr lang="tr-TR" dirty="0" smtClean="0"/>
              <a:t>15 EKRANDA VERİ GİRİŞİ YAPILMALIDIR</a:t>
            </a:r>
            <a:endParaRPr lang="tr-TR" dirty="0"/>
          </a:p>
        </p:txBody>
      </p:sp>
      <p:pic>
        <p:nvPicPr>
          <p:cNvPr id="9" name="Resim 8"/>
          <p:cNvPicPr>
            <a:picLocks noChangeAspect="1"/>
          </p:cNvPicPr>
          <p:nvPr/>
        </p:nvPicPr>
        <p:blipFill>
          <a:blip r:embed="rId2"/>
          <a:stretch>
            <a:fillRect/>
          </a:stretch>
        </p:blipFill>
        <p:spPr>
          <a:xfrm>
            <a:off x="1753516" y="2178117"/>
            <a:ext cx="6965895" cy="4035358"/>
          </a:xfrm>
          <a:prstGeom prst="rect">
            <a:avLst/>
          </a:prstGeom>
        </p:spPr>
      </p:pic>
    </p:spTree>
    <p:extLst>
      <p:ext uri="{BB962C8B-B14F-4D97-AF65-F5344CB8AC3E}">
        <p14:creationId xmlns:p14="http://schemas.microsoft.com/office/powerpoint/2010/main" val="37588657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39</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622038" y="1264017"/>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 HAYAT BOYU ÖĞRENME (HEM)</a:t>
            </a:r>
            <a:endParaRPr lang="tr-TR" sz="3600" b="1" dirty="0">
              <a:solidFill>
                <a:srgbClr val="FF0000"/>
              </a:solidFill>
            </a:endParaRPr>
          </a:p>
        </p:txBody>
      </p:sp>
      <p:sp>
        <p:nvSpPr>
          <p:cNvPr id="8" name="Metin kutusu 7"/>
          <p:cNvSpPr txBox="1"/>
          <p:nvPr/>
        </p:nvSpPr>
        <p:spPr>
          <a:xfrm>
            <a:off x="2393897" y="2616517"/>
            <a:ext cx="5187959" cy="415498"/>
          </a:xfrm>
          <a:prstGeom prst="rect">
            <a:avLst/>
          </a:prstGeom>
          <a:noFill/>
        </p:spPr>
        <p:txBody>
          <a:bodyPr wrap="none" rtlCol="0">
            <a:spAutoFit/>
          </a:bodyPr>
          <a:lstStyle/>
          <a:p>
            <a:r>
              <a:rPr lang="tr-TR" dirty="0"/>
              <a:t>5</a:t>
            </a:r>
            <a:r>
              <a:rPr lang="tr-TR" dirty="0" smtClean="0"/>
              <a:t> EKRANDA VERİ GİRİŞİ YAPILMALIDIR</a:t>
            </a:r>
            <a:endParaRPr lang="tr-TR" dirty="0"/>
          </a:p>
        </p:txBody>
      </p:sp>
      <p:pic>
        <p:nvPicPr>
          <p:cNvPr id="9" name="Resim 8"/>
          <p:cNvPicPr>
            <a:picLocks noChangeAspect="1"/>
          </p:cNvPicPr>
          <p:nvPr/>
        </p:nvPicPr>
        <p:blipFill>
          <a:blip r:embed="rId2"/>
          <a:stretch>
            <a:fillRect/>
          </a:stretch>
        </p:blipFill>
        <p:spPr>
          <a:xfrm>
            <a:off x="1312202" y="3659525"/>
            <a:ext cx="7305675" cy="1781175"/>
          </a:xfrm>
          <a:prstGeom prst="rect">
            <a:avLst/>
          </a:prstGeom>
        </p:spPr>
      </p:pic>
    </p:spTree>
    <p:extLst>
      <p:ext uri="{BB962C8B-B14F-4D97-AF65-F5344CB8AC3E}">
        <p14:creationId xmlns:p14="http://schemas.microsoft.com/office/powerpoint/2010/main" val="2380039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3B8839-C782-430E-B47C-F67EF449157C}" type="slidenum">
              <a:rPr lang="tr-TR" altLang="tr-TR" smtClean="0"/>
              <a:pPr>
                <a:defRPr/>
              </a:pPr>
              <a:t>4</a:t>
            </a:fld>
            <a:endParaRPr lang="tr-TR" altLang="tr-TR" dirty="0"/>
          </a:p>
        </p:txBody>
      </p:sp>
      <p:sp>
        <p:nvSpPr>
          <p:cNvPr id="6" name="TextBox 4"/>
          <p:cNvSpPr txBox="1">
            <a:spLocks noChangeArrowheads="1"/>
          </p:cNvSpPr>
          <p:nvPr/>
        </p:nvSpPr>
        <p:spPr bwMode="auto">
          <a:xfrm>
            <a:off x="1066518" y="6566424"/>
            <a:ext cx="68557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TextBox 6"/>
          <p:cNvSpPr txBox="1"/>
          <p:nvPr/>
        </p:nvSpPr>
        <p:spPr>
          <a:xfrm>
            <a:off x="2450569" y="1323588"/>
            <a:ext cx="5464958" cy="415498"/>
          </a:xfrm>
          <a:prstGeom prst="rect">
            <a:avLst/>
          </a:prstGeom>
          <a:noFill/>
        </p:spPr>
        <p:txBody>
          <a:bodyPr wrap="none" rtlCol="0">
            <a:spAutoFit/>
          </a:bodyPr>
          <a:lstStyle/>
          <a:p>
            <a:r>
              <a:rPr lang="tr-TR" b="1" dirty="0" smtClean="0">
                <a:solidFill>
                  <a:srgbClr val="FF0000"/>
                </a:solidFill>
              </a:rPr>
              <a:t>VERİ GİRİŞLERİNE BAŞLAMADAN ÖNCE</a:t>
            </a:r>
            <a:endParaRPr lang="tr-TR" b="1" dirty="0">
              <a:solidFill>
                <a:srgbClr val="FF0000"/>
              </a:solidFill>
            </a:endParaRPr>
          </a:p>
        </p:txBody>
      </p:sp>
      <p:sp>
        <p:nvSpPr>
          <p:cNvPr id="9" name="Rectangle 8"/>
          <p:cNvSpPr/>
          <p:nvPr/>
        </p:nvSpPr>
        <p:spPr>
          <a:xfrm>
            <a:off x="619541" y="1692961"/>
            <a:ext cx="9127014" cy="1384995"/>
          </a:xfrm>
          <a:prstGeom prst="rect">
            <a:avLst/>
          </a:prstGeom>
        </p:spPr>
        <p:txBody>
          <a:bodyPr wrap="square">
            <a:spAutoFit/>
          </a:bodyPr>
          <a:lstStyle/>
          <a:p>
            <a:pPr algn="ctr"/>
            <a:r>
              <a:rPr lang="tr-TR" dirty="0">
                <a:solidFill>
                  <a:srgbClr val="222222"/>
                </a:solidFill>
                <a:latin typeface="Times New Roman" panose="02020603050405020304" pitchFamily="18" charset="0"/>
              </a:rPr>
              <a:t>  Kurum ve okulların ilk yapacağı işlem, </a:t>
            </a:r>
            <a:r>
              <a:rPr lang="tr-TR" dirty="0">
                <a:solidFill>
                  <a:srgbClr val="FF0000"/>
                </a:solidFill>
                <a:latin typeface="Times New Roman" panose="02020603050405020304" pitchFamily="18" charset="0"/>
              </a:rPr>
              <a:t>Bina adres/kontrol ekranına girip kurumun kendisine ait binası var yada yok seçeneklerinden sonra sırasıyla diğer işlemler ile  adres bilgilerini güncelleyip kaydetmesi gerekir. </a:t>
            </a:r>
            <a:r>
              <a:rPr lang="tr-TR" dirty="0">
                <a:solidFill>
                  <a:srgbClr val="222222"/>
                </a:solidFill>
                <a:latin typeface="Times New Roman" panose="02020603050405020304" pitchFamily="18" charset="0"/>
              </a:rPr>
              <a:t>Daha sonra diğer ekranlara bilgi girişi yapılacaktır.</a:t>
            </a:r>
            <a:endParaRPr lang="tr-TR" dirty="0"/>
          </a:p>
        </p:txBody>
      </p:sp>
      <p:sp>
        <p:nvSpPr>
          <p:cNvPr id="10" name="Rectangle 9"/>
          <p:cNvSpPr/>
          <p:nvPr/>
        </p:nvSpPr>
        <p:spPr>
          <a:xfrm>
            <a:off x="507339" y="3355449"/>
            <a:ext cx="9185408" cy="2354491"/>
          </a:xfrm>
          <a:prstGeom prst="rect">
            <a:avLst/>
          </a:prstGeom>
        </p:spPr>
        <p:txBody>
          <a:bodyPr wrap="square">
            <a:spAutoFit/>
          </a:bodyPr>
          <a:lstStyle/>
          <a:p>
            <a:pPr algn="ctr">
              <a:spcAft>
                <a:spcPts val="0"/>
              </a:spcAft>
            </a:pPr>
            <a:r>
              <a:rPr lang="tr-TR" b="1" dirty="0">
                <a:solidFill>
                  <a:srgbClr val="FF0000"/>
                </a:solidFill>
                <a:latin typeface="Times New Roman" panose="02020603050405020304" pitchFamily="18" charset="0"/>
              </a:rPr>
              <a:t>Kendine ait binası olan okullar (VAR seçeneğini işaretleyenler)</a:t>
            </a:r>
            <a:r>
              <a:rPr lang="tr-TR" dirty="0">
                <a:solidFill>
                  <a:srgbClr val="FF0000"/>
                </a:solidFill>
                <a:latin typeface="Times New Roman" panose="02020603050405020304" pitchFamily="18" charset="0"/>
              </a:rPr>
              <a:t> TAHSİS ekranının dışında tüm ekranlara bilgi girişi yapacaklardır. </a:t>
            </a:r>
            <a:r>
              <a:rPr lang="tr-TR" b="1" dirty="0">
                <a:solidFill>
                  <a:srgbClr val="365F91"/>
                </a:solidFill>
                <a:latin typeface="Times New Roman" panose="02020603050405020304" pitchFamily="18" charset="0"/>
              </a:rPr>
              <a:t>(BİNA BİLGİLERİ VE BİNA KULLANIM EKRANLARINA mutlaka bilgi girişi yapacaklardır</a:t>
            </a:r>
            <a:r>
              <a:rPr lang="tr-TR" b="1" dirty="0">
                <a:solidFill>
                  <a:srgbClr val="4F6228"/>
                </a:solidFill>
                <a:latin typeface="Times New Roman" panose="02020603050405020304" pitchFamily="18" charset="0"/>
              </a:rPr>
              <a:t>.) </a:t>
            </a:r>
            <a:r>
              <a:rPr lang="tr-TR" b="1" dirty="0">
                <a:solidFill>
                  <a:srgbClr val="222222"/>
                </a:solidFill>
                <a:latin typeface="Times New Roman" panose="02020603050405020304" pitchFamily="18" charset="0"/>
              </a:rPr>
              <a:t>(Bilgisi olmayan ekranları BOŞ olarak kaydetmeleri gerekir.) Durum onay ekranında işlem görünmesi için ise TAHSİS ekranın girip çıkması yeterli.</a:t>
            </a:r>
            <a:endParaRPr lang="tr-TR" dirty="0">
              <a:solidFill>
                <a:srgbClr val="222222"/>
              </a:solidFill>
              <a:latin typeface="Times New Roman" panose="02020603050405020304" pitchFamily="18" charset="0"/>
            </a:endParaRPr>
          </a:p>
          <a:p>
            <a:pPr algn="ctr">
              <a:spcAft>
                <a:spcPts val="0"/>
              </a:spcAft>
            </a:pPr>
            <a:r>
              <a:rPr lang="tr-TR" b="1" dirty="0">
                <a:solidFill>
                  <a:srgbClr val="222222"/>
                </a:solidFill>
                <a:latin typeface="Times New Roman" panose="02020603050405020304" pitchFamily="18" charset="0"/>
              </a:rPr>
              <a:t>    </a:t>
            </a:r>
            <a:endParaRPr lang="tr-TR" b="0" i="0" dirty="0">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601935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40</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747589" y="875386"/>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MTSK</a:t>
            </a:r>
          </a:p>
        </p:txBody>
      </p:sp>
      <p:pic>
        <p:nvPicPr>
          <p:cNvPr id="8" name="Resim 7"/>
          <p:cNvPicPr>
            <a:picLocks noChangeAspect="1"/>
          </p:cNvPicPr>
          <p:nvPr/>
        </p:nvPicPr>
        <p:blipFill>
          <a:blip r:embed="rId2"/>
          <a:stretch>
            <a:fillRect/>
          </a:stretch>
        </p:blipFill>
        <p:spPr>
          <a:xfrm>
            <a:off x="1468233" y="2228343"/>
            <a:ext cx="7151173" cy="3791050"/>
          </a:xfrm>
          <a:prstGeom prst="rect">
            <a:avLst/>
          </a:prstGeom>
        </p:spPr>
      </p:pic>
      <p:sp>
        <p:nvSpPr>
          <p:cNvPr id="9" name="Metin kutusu 8"/>
          <p:cNvSpPr txBox="1"/>
          <p:nvPr/>
        </p:nvSpPr>
        <p:spPr>
          <a:xfrm>
            <a:off x="2612740" y="1816151"/>
            <a:ext cx="5337038" cy="415498"/>
          </a:xfrm>
          <a:prstGeom prst="rect">
            <a:avLst/>
          </a:prstGeom>
          <a:noFill/>
        </p:spPr>
        <p:txBody>
          <a:bodyPr wrap="none" rtlCol="0">
            <a:spAutoFit/>
          </a:bodyPr>
          <a:lstStyle/>
          <a:p>
            <a:r>
              <a:rPr lang="tr-TR" dirty="0" smtClean="0"/>
              <a:t>14 EKRANDA VERİ GİRİŞİ YAPILMALIDIR</a:t>
            </a:r>
            <a:endParaRPr lang="tr-TR" dirty="0"/>
          </a:p>
        </p:txBody>
      </p:sp>
    </p:spTree>
    <p:extLst>
      <p:ext uri="{BB962C8B-B14F-4D97-AF65-F5344CB8AC3E}">
        <p14:creationId xmlns:p14="http://schemas.microsoft.com/office/powerpoint/2010/main" val="34471180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41</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3" name="Metin kutusu 2"/>
          <p:cNvSpPr txBox="1"/>
          <p:nvPr/>
        </p:nvSpPr>
        <p:spPr>
          <a:xfrm>
            <a:off x="2985707" y="2407734"/>
            <a:ext cx="3958665" cy="584775"/>
          </a:xfrm>
          <a:prstGeom prst="rect">
            <a:avLst/>
          </a:prstGeom>
          <a:noFill/>
        </p:spPr>
        <p:txBody>
          <a:bodyPr wrap="square" rtlCol="0">
            <a:spAutoFit/>
          </a:bodyPr>
          <a:lstStyle/>
          <a:p>
            <a:r>
              <a:rPr lang="tr-TR" sz="3200" b="1" dirty="0" smtClean="0">
                <a:solidFill>
                  <a:srgbClr val="FF0000"/>
                </a:solidFill>
              </a:rPr>
              <a:t>ÖNEMLİ UYARI</a:t>
            </a:r>
            <a:endParaRPr lang="tr-TR" sz="3200" b="1" dirty="0">
              <a:solidFill>
                <a:srgbClr val="FF0000"/>
              </a:solidFill>
            </a:endParaRPr>
          </a:p>
        </p:txBody>
      </p:sp>
      <p:sp>
        <p:nvSpPr>
          <p:cNvPr id="4" name="Dikdörtgen 3"/>
          <p:cNvSpPr/>
          <p:nvPr/>
        </p:nvSpPr>
        <p:spPr>
          <a:xfrm>
            <a:off x="1676636" y="3633496"/>
            <a:ext cx="5908881" cy="738664"/>
          </a:xfrm>
          <a:prstGeom prst="rect">
            <a:avLst/>
          </a:prstGeom>
        </p:spPr>
        <p:txBody>
          <a:bodyPr wrap="square">
            <a:spAutoFit/>
          </a:bodyPr>
          <a:lstStyle/>
          <a:p>
            <a:pPr marL="0" indent="0" algn="ctr" fontAlgn="auto">
              <a:spcAft>
                <a:spcPts val="0"/>
              </a:spcAft>
              <a:buFont typeface="Arial" panose="020B0604020202020204" pitchFamily="34" charset="0"/>
              <a:buNone/>
              <a:defRPr/>
            </a:pPr>
            <a:r>
              <a:rPr lang="tr-TR" b="1" dirty="0">
                <a:solidFill>
                  <a:schemeClr val="tx1">
                    <a:lumMod val="95000"/>
                    <a:lumOff val="5000"/>
                  </a:schemeClr>
                </a:solidFill>
              </a:rPr>
              <a:t>Hizmete giriş yılı girmemiş olan okul ve kurumların girmesi </a:t>
            </a:r>
            <a:r>
              <a:rPr lang="tr-TR" b="1" u="sng" dirty="0">
                <a:solidFill>
                  <a:srgbClr val="FF0000"/>
                </a:solidFill>
              </a:rPr>
              <a:t>ZORUNLUDUR</a:t>
            </a:r>
            <a:r>
              <a:rPr lang="tr-TR" b="1" dirty="0">
                <a:solidFill>
                  <a:srgbClr val="FF0000"/>
                </a:solidFill>
              </a:rPr>
              <a:t>. </a:t>
            </a:r>
          </a:p>
        </p:txBody>
      </p:sp>
    </p:spTree>
    <p:extLst>
      <p:ext uri="{BB962C8B-B14F-4D97-AF65-F5344CB8AC3E}">
        <p14:creationId xmlns:p14="http://schemas.microsoft.com/office/powerpoint/2010/main" val="3424346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24830D-00C6-42F1-AC25-07CDFD9D5D71}" type="slidenum">
              <a:rPr lang="tr-TR" altLang="tr-TR" sz="1200" smtClean="0">
                <a:solidFill>
                  <a:srgbClr val="898989"/>
                </a:solidFill>
              </a:rPr>
              <a:pPr>
                <a:spcBef>
                  <a:spcPct val="0"/>
                </a:spcBef>
                <a:buFontTx/>
                <a:buNone/>
              </a:pPr>
              <a:t>42</a:t>
            </a:fld>
            <a:endParaRPr lang="tr-TR" altLang="tr-TR" sz="1200" smtClean="0">
              <a:solidFill>
                <a:srgbClr val="898989"/>
              </a:solidFill>
            </a:endParaRPr>
          </a:p>
        </p:txBody>
      </p:sp>
      <p:sp>
        <p:nvSpPr>
          <p:cNvPr id="25603" name="5 Metin kutusu"/>
          <p:cNvSpPr txBox="1">
            <a:spLocks noChangeArrowheads="1"/>
          </p:cNvSpPr>
          <p:nvPr/>
        </p:nvSpPr>
        <p:spPr bwMode="auto">
          <a:xfrm>
            <a:off x="818541" y="2233206"/>
            <a:ext cx="843557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dirty="0">
                <a:solidFill>
                  <a:srgbClr val="00B050"/>
                </a:solidFill>
                <a:latin typeface="Century Gothic" panose="020B0502020202020204" pitchFamily="34" charset="0"/>
              </a:rPr>
              <a:t>	</a:t>
            </a:r>
            <a:r>
              <a:rPr lang="tr-TR" altLang="tr-TR" sz="2400" b="1" dirty="0" smtClean="0">
                <a:solidFill>
                  <a:srgbClr val="00B050"/>
                </a:solidFill>
                <a:latin typeface="Century Gothic" panose="020B0502020202020204" pitchFamily="34" charset="0"/>
              </a:rPr>
              <a:t>Öğrenci </a:t>
            </a:r>
            <a:r>
              <a:rPr lang="tr-TR" altLang="tr-TR" sz="2400" b="1" dirty="0">
                <a:solidFill>
                  <a:srgbClr val="00B050"/>
                </a:solidFill>
                <a:latin typeface="Century Gothic" panose="020B0502020202020204" pitchFamily="34" charset="0"/>
              </a:rPr>
              <a:t>sayılarının net alınabilmesi için </a:t>
            </a:r>
            <a:r>
              <a:rPr lang="tr-TR" altLang="tr-TR" sz="2400" b="1" dirty="0">
                <a:solidFill>
                  <a:srgbClr val="FF0000"/>
                </a:solidFill>
                <a:latin typeface="Century Gothic" panose="020B0502020202020204" pitchFamily="34" charset="0"/>
              </a:rPr>
              <a:t>aday kayıttaki</a:t>
            </a:r>
            <a:r>
              <a:rPr lang="tr-TR" altLang="tr-TR" sz="2400" b="1" dirty="0">
                <a:solidFill>
                  <a:srgbClr val="00B050"/>
                </a:solidFill>
                <a:latin typeface="Century Gothic" panose="020B0502020202020204" pitchFamily="34" charset="0"/>
              </a:rPr>
              <a:t> öğrencilerin </a:t>
            </a:r>
            <a:r>
              <a:rPr lang="tr-TR" altLang="tr-TR" sz="2400" b="1" dirty="0">
                <a:solidFill>
                  <a:srgbClr val="FF0000"/>
                </a:solidFill>
                <a:latin typeface="Century Gothic" panose="020B0502020202020204" pitchFamily="34" charset="0"/>
              </a:rPr>
              <a:t>kesin kayıta </a:t>
            </a:r>
            <a:r>
              <a:rPr lang="tr-TR" altLang="tr-TR" sz="2400" b="1" dirty="0">
                <a:solidFill>
                  <a:srgbClr val="00B050"/>
                </a:solidFill>
                <a:latin typeface="Century Gothic" panose="020B0502020202020204" pitchFamily="34" charset="0"/>
              </a:rPr>
              <a:t>geçirilmesi gerekmektedir</a:t>
            </a:r>
            <a:r>
              <a:rPr lang="tr-TR" altLang="tr-TR" sz="2400" b="1" dirty="0" smtClean="0">
                <a:solidFill>
                  <a:srgbClr val="00B050"/>
                </a:solidFill>
                <a:latin typeface="Century Gothic" panose="020B0502020202020204" pitchFamily="34" charset="0"/>
              </a:rPr>
              <a:t>.</a:t>
            </a:r>
          </a:p>
          <a:p>
            <a:pPr algn="just" eaLnBrk="1" hangingPunct="1">
              <a:spcBef>
                <a:spcPct val="0"/>
              </a:spcBef>
              <a:buFontTx/>
              <a:buNone/>
            </a:pPr>
            <a:endParaRPr lang="tr-TR" altLang="tr-TR" sz="2400" b="1" dirty="0" smtClean="0">
              <a:solidFill>
                <a:srgbClr val="00B050"/>
              </a:solidFill>
              <a:latin typeface="Century Gothic" panose="020B0502020202020204" pitchFamily="34" charset="0"/>
            </a:endParaRPr>
          </a:p>
          <a:p>
            <a:pPr algn="just" eaLnBrk="1" hangingPunct="1">
              <a:spcBef>
                <a:spcPct val="0"/>
              </a:spcBef>
              <a:buNone/>
            </a:pPr>
            <a:r>
              <a:rPr lang="tr-TR" altLang="tr-TR" sz="2400" b="1" dirty="0" smtClean="0">
                <a:solidFill>
                  <a:srgbClr val="00B050"/>
                </a:solidFill>
                <a:latin typeface="Century Gothic" panose="020B0502020202020204" pitchFamily="34" charset="0"/>
              </a:rPr>
              <a:t>	Nakil işlemlerinde </a:t>
            </a:r>
            <a:r>
              <a:rPr lang="tr-TR" altLang="tr-TR" sz="2400" b="1" dirty="0" smtClean="0">
                <a:solidFill>
                  <a:srgbClr val="FF0000"/>
                </a:solidFill>
                <a:latin typeface="Century Gothic" panose="020B0502020202020204" pitchFamily="34" charset="0"/>
              </a:rPr>
              <a:t>bekleyen</a:t>
            </a:r>
            <a:r>
              <a:rPr lang="tr-TR" altLang="tr-TR" sz="2400" b="1" dirty="0" smtClean="0">
                <a:solidFill>
                  <a:srgbClr val="00B050"/>
                </a:solidFill>
                <a:latin typeface="Century Gothic" panose="020B0502020202020204" pitchFamily="34" charset="0"/>
              </a:rPr>
              <a:t> öğrenci varsa onaylanacaktır.</a:t>
            </a:r>
          </a:p>
          <a:p>
            <a:pPr algn="just" eaLnBrk="1" hangingPunct="1">
              <a:spcBef>
                <a:spcPct val="0"/>
              </a:spcBef>
              <a:buFontTx/>
              <a:buNone/>
            </a:pPr>
            <a:endParaRPr lang="tr-TR" altLang="tr-TR" sz="2400" b="1" dirty="0">
              <a:solidFill>
                <a:srgbClr val="00B050"/>
              </a:solidFill>
              <a:latin typeface="Century Gothic" panose="020B0502020202020204" pitchFamily="34" charset="0"/>
            </a:endParaRPr>
          </a:p>
          <a:p>
            <a:pPr algn="just" eaLnBrk="1" hangingPunct="1">
              <a:spcBef>
                <a:spcPct val="0"/>
              </a:spcBef>
              <a:buFontTx/>
              <a:buNone/>
            </a:pPr>
            <a:r>
              <a:rPr lang="tr-TR" altLang="tr-TR" sz="2400" b="1" dirty="0">
                <a:solidFill>
                  <a:srgbClr val="00B050"/>
                </a:solidFill>
                <a:latin typeface="Century Gothic" panose="020B0502020202020204" pitchFamily="34" charset="0"/>
              </a:rPr>
              <a:t>	</a:t>
            </a:r>
            <a:r>
              <a:rPr lang="tr-TR" altLang="tr-TR" sz="2400" b="1" dirty="0" smtClean="0">
                <a:solidFill>
                  <a:srgbClr val="00B050"/>
                </a:solidFill>
                <a:latin typeface="Century Gothic" panose="020B0502020202020204" pitchFamily="34" charset="0"/>
              </a:rPr>
              <a:t>Öğrencisi </a:t>
            </a:r>
            <a:r>
              <a:rPr lang="tr-TR" altLang="tr-TR" sz="2400" b="1" dirty="0">
                <a:solidFill>
                  <a:srgbClr val="00B050"/>
                </a:solidFill>
                <a:latin typeface="Century Gothic" panose="020B0502020202020204" pitchFamily="34" charset="0"/>
              </a:rPr>
              <a:t>olmayıp </a:t>
            </a:r>
            <a:r>
              <a:rPr lang="tr-TR" altLang="tr-TR" sz="2400" b="1" dirty="0">
                <a:solidFill>
                  <a:srgbClr val="FF0000"/>
                </a:solidFill>
                <a:latin typeface="Century Gothic" panose="020B0502020202020204" pitchFamily="34" charset="0"/>
              </a:rPr>
              <a:t>açık gözüken fazla şubelerin</a:t>
            </a:r>
            <a:r>
              <a:rPr lang="tr-TR" altLang="tr-TR" sz="2400" b="1" dirty="0">
                <a:solidFill>
                  <a:srgbClr val="00B050"/>
                </a:solidFill>
                <a:latin typeface="Century Gothic" panose="020B0502020202020204" pitchFamily="34" charset="0"/>
              </a:rPr>
              <a:t> kapatılması gerekmektedir.</a:t>
            </a:r>
          </a:p>
        </p:txBody>
      </p:sp>
      <p:sp>
        <p:nvSpPr>
          <p:cNvPr id="25605"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 name="Dikdörtgen 1"/>
          <p:cNvSpPr/>
          <p:nvPr/>
        </p:nvSpPr>
        <p:spPr>
          <a:xfrm>
            <a:off x="2017930" y="1340769"/>
            <a:ext cx="5739968" cy="769441"/>
          </a:xfrm>
          <a:prstGeom prst="rect">
            <a:avLst/>
          </a:prstGeom>
          <a:noFill/>
        </p:spPr>
        <p:txBody>
          <a:bodyPr wrap="none" lIns="91440" tIns="45720" rIns="91440" bIns="45720">
            <a:spAutoFit/>
          </a:bodyPr>
          <a:lstStyle/>
          <a:p>
            <a:pPr algn="ctr"/>
            <a:r>
              <a:rPr lang="tr-TR"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Veri Girişinden Önce</a:t>
            </a:r>
            <a:endParaRPr lang="tr-TR"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561736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0E78B2-7303-4CE1-841A-3CEAF0AFAF2A}" type="slidenum">
              <a:rPr lang="tr-TR" altLang="tr-TR" sz="1200" smtClean="0">
                <a:solidFill>
                  <a:srgbClr val="898989"/>
                </a:solidFill>
              </a:rPr>
              <a:pPr>
                <a:spcBef>
                  <a:spcPct val="0"/>
                </a:spcBef>
                <a:buFontTx/>
                <a:buNone/>
              </a:pPr>
              <a:t>43</a:t>
            </a:fld>
            <a:endParaRPr lang="tr-TR" altLang="tr-TR" sz="1200" smtClean="0">
              <a:solidFill>
                <a:srgbClr val="898989"/>
              </a:solidFill>
            </a:endParaRPr>
          </a:p>
        </p:txBody>
      </p:sp>
      <p:sp>
        <p:nvSpPr>
          <p:cNvPr id="26629" name="Text Box 7"/>
          <p:cNvSpPr txBox="1">
            <a:spLocks noChangeArrowheads="1"/>
          </p:cNvSpPr>
          <p:nvPr/>
        </p:nvSpPr>
        <p:spPr bwMode="auto">
          <a:xfrm>
            <a:off x="2534973" y="1212851"/>
            <a:ext cx="4290881"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2200" b="1" dirty="0" smtClean="0">
                <a:latin typeface="Tahoma" panose="020B0604030504040204" pitchFamily="34" charset="0"/>
              </a:rPr>
              <a:t>Mebbis  Modülü</a:t>
            </a:r>
            <a:endParaRPr lang="tr-TR" altLang="tr-TR" sz="2200" b="1" dirty="0">
              <a:latin typeface="Tahoma" panose="020B0604030504040204" pitchFamily="34" charset="0"/>
            </a:endParaRPr>
          </a:p>
          <a:p>
            <a:pPr algn="ctr" eaLnBrk="1" hangingPunct="1">
              <a:spcBef>
                <a:spcPct val="50000"/>
              </a:spcBef>
              <a:buFontTx/>
              <a:buNone/>
            </a:pPr>
            <a:r>
              <a:rPr lang="tr-TR" altLang="tr-TR" sz="2200" b="1" dirty="0">
                <a:latin typeface="Tahoma" panose="020B0604030504040204" pitchFamily="34" charset="0"/>
              </a:rPr>
              <a:t>http</a:t>
            </a:r>
            <a:r>
              <a:rPr lang="tr-TR" altLang="tr-TR" sz="2200" b="1" dirty="0" smtClean="0">
                <a:latin typeface="Tahoma" panose="020B0604030504040204" pitchFamily="34" charset="0"/>
              </a:rPr>
              <a:t>://mebbis.meb.gov.tr</a:t>
            </a:r>
            <a:endParaRPr lang="tr-TR" altLang="tr-TR" sz="2200" b="1" dirty="0">
              <a:latin typeface="Tahoma" panose="020B0604030504040204" pitchFamily="34" charset="0"/>
            </a:endParaRPr>
          </a:p>
        </p:txBody>
      </p:sp>
      <p:sp>
        <p:nvSpPr>
          <p:cNvPr id="26632"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pic>
        <p:nvPicPr>
          <p:cNvPr id="2" name="Picture 1"/>
          <p:cNvPicPr>
            <a:picLocks noChangeAspect="1"/>
          </p:cNvPicPr>
          <p:nvPr/>
        </p:nvPicPr>
        <p:blipFill>
          <a:blip r:embed="rId2"/>
          <a:stretch>
            <a:fillRect/>
          </a:stretch>
        </p:blipFill>
        <p:spPr>
          <a:xfrm>
            <a:off x="586449" y="2271828"/>
            <a:ext cx="8634885" cy="3674947"/>
          </a:xfrm>
          <a:prstGeom prst="rect">
            <a:avLst/>
          </a:prstGeom>
        </p:spPr>
      </p:pic>
    </p:spTree>
    <p:extLst>
      <p:ext uri="{BB962C8B-B14F-4D97-AF65-F5344CB8AC3E}">
        <p14:creationId xmlns:p14="http://schemas.microsoft.com/office/powerpoint/2010/main" val="21723263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0C534A-A3B5-4E53-99E5-77CA781417B6}" type="slidenum">
              <a:rPr lang="tr-TR" altLang="tr-TR" sz="1200" smtClean="0">
                <a:solidFill>
                  <a:srgbClr val="898989"/>
                </a:solidFill>
              </a:rPr>
              <a:pPr>
                <a:spcBef>
                  <a:spcPct val="0"/>
                </a:spcBef>
                <a:buFontTx/>
                <a:buNone/>
              </a:pPr>
              <a:t>44</a:t>
            </a:fld>
            <a:endParaRPr lang="tr-TR" altLang="tr-TR" sz="1200" smtClean="0">
              <a:solidFill>
                <a:srgbClr val="898989"/>
              </a:solidFill>
            </a:endParaRPr>
          </a:p>
        </p:txBody>
      </p:sp>
      <p:sp>
        <p:nvSpPr>
          <p:cNvPr id="27653" name="Text Box 7"/>
          <p:cNvSpPr txBox="1">
            <a:spLocks noChangeArrowheads="1"/>
          </p:cNvSpPr>
          <p:nvPr/>
        </p:nvSpPr>
        <p:spPr bwMode="auto">
          <a:xfrm>
            <a:off x="5017305" y="935039"/>
            <a:ext cx="49925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2400" b="1" dirty="0" smtClean="0">
                <a:latin typeface="Tahoma" panose="020B0604030504040204" pitchFamily="34" charset="0"/>
              </a:rPr>
              <a:t>Resmi/Özel tüm </a:t>
            </a:r>
            <a:r>
              <a:rPr lang="tr-TR" altLang="tr-TR" sz="2400" b="1" dirty="0">
                <a:latin typeface="Tahoma" panose="020B0604030504040204" pitchFamily="34" charset="0"/>
              </a:rPr>
              <a:t>okulöncesi, ilkokul/ortaokul </a:t>
            </a:r>
            <a:endParaRPr lang="tr-TR" altLang="tr-TR" sz="2400" b="1" dirty="0" smtClean="0">
              <a:latin typeface="Tahoma" panose="020B0604030504040204" pitchFamily="34" charset="0"/>
            </a:endParaRPr>
          </a:p>
          <a:p>
            <a:pPr algn="ctr" eaLnBrk="1" hangingPunct="1">
              <a:spcBef>
                <a:spcPct val="50000"/>
              </a:spcBef>
              <a:buFontTx/>
              <a:buNone/>
            </a:pPr>
            <a:r>
              <a:rPr lang="tr-TR" altLang="tr-TR" sz="2400" b="1" dirty="0" smtClean="0">
                <a:latin typeface="Tahoma" panose="020B0604030504040204" pitchFamily="34" charset="0"/>
              </a:rPr>
              <a:t>ve Ortaöğretim Kurumları</a:t>
            </a:r>
            <a:endParaRPr lang="tr-TR" altLang="tr-TR" sz="2400" b="1" dirty="0">
              <a:latin typeface="Tahoma" panose="020B0604030504040204" pitchFamily="34" charset="0"/>
            </a:endParaRPr>
          </a:p>
        </p:txBody>
      </p:sp>
      <p:sp>
        <p:nvSpPr>
          <p:cNvPr id="27655"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237332" y="1052225"/>
            <a:ext cx="2263559" cy="4894551"/>
          </a:xfrm>
          <a:prstGeom prst="rect">
            <a:avLst/>
          </a:prstGeom>
        </p:spPr>
      </p:pic>
      <p:pic>
        <p:nvPicPr>
          <p:cNvPr id="4" name="Picture 3"/>
          <p:cNvPicPr>
            <a:picLocks noChangeAspect="1"/>
          </p:cNvPicPr>
          <p:nvPr/>
        </p:nvPicPr>
        <p:blipFill>
          <a:blip r:embed="rId3"/>
          <a:stretch>
            <a:fillRect/>
          </a:stretch>
        </p:blipFill>
        <p:spPr>
          <a:xfrm>
            <a:off x="2871006" y="1052225"/>
            <a:ext cx="2146300" cy="2276475"/>
          </a:xfrm>
          <a:prstGeom prst="rect">
            <a:avLst/>
          </a:prstGeom>
        </p:spPr>
      </p:pic>
      <p:sp>
        <p:nvSpPr>
          <p:cNvPr id="5" name="Rectangular Callout 4"/>
          <p:cNvSpPr/>
          <p:nvPr/>
        </p:nvSpPr>
        <p:spPr>
          <a:xfrm>
            <a:off x="5387421" y="2366552"/>
            <a:ext cx="813718" cy="558393"/>
          </a:xfrm>
          <a:prstGeom prst="wedgeRectCallout">
            <a:avLst>
              <a:gd name="adj1" fmla="val -274602"/>
              <a:gd name="adj2" fmla="val -82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3600" b="1" dirty="0" smtClean="0">
                <a:solidFill>
                  <a:srgbClr val="FF0000"/>
                </a:solidFill>
              </a:rPr>
              <a:t>1</a:t>
            </a:r>
            <a:endParaRPr lang="tr-TR" altLang="tr-TR" sz="3600" b="1" dirty="0">
              <a:solidFill>
                <a:srgbClr val="FF0000"/>
              </a:solidFill>
            </a:endParaRPr>
          </a:p>
        </p:txBody>
      </p:sp>
      <p:pic>
        <p:nvPicPr>
          <p:cNvPr id="6" name="Picture 5"/>
          <p:cNvPicPr>
            <a:picLocks noChangeAspect="1"/>
          </p:cNvPicPr>
          <p:nvPr/>
        </p:nvPicPr>
        <p:blipFill>
          <a:blip r:embed="rId4"/>
          <a:stretch>
            <a:fillRect/>
          </a:stretch>
        </p:blipFill>
        <p:spPr>
          <a:xfrm>
            <a:off x="2871006" y="3429001"/>
            <a:ext cx="4529931" cy="2771775"/>
          </a:xfrm>
          <a:prstGeom prst="rect">
            <a:avLst/>
          </a:prstGeom>
        </p:spPr>
      </p:pic>
      <p:sp>
        <p:nvSpPr>
          <p:cNvPr id="15" name="Rectangular Callout 14"/>
          <p:cNvSpPr/>
          <p:nvPr/>
        </p:nvSpPr>
        <p:spPr>
          <a:xfrm>
            <a:off x="6201139" y="4925613"/>
            <a:ext cx="813718" cy="558393"/>
          </a:xfrm>
          <a:prstGeom prst="wedgeRectCallout">
            <a:avLst>
              <a:gd name="adj1" fmla="val -274602"/>
              <a:gd name="adj2" fmla="val -82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3600" b="1" dirty="0" smtClean="0">
                <a:solidFill>
                  <a:srgbClr val="FF0000"/>
                </a:solidFill>
              </a:rPr>
              <a:t>2</a:t>
            </a:r>
            <a:endParaRPr lang="tr-TR" altLang="tr-TR" sz="3600" b="1" dirty="0">
              <a:solidFill>
                <a:srgbClr val="FF0000"/>
              </a:solidFill>
            </a:endParaRPr>
          </a:p>
        </p:txBody>
      </p:sp>
      <p:sp>
        <p:nvSpPr>
          <p:cNvPr id="7" name="TextBox 6"/>
          <p:cNvSpPr txBox="1"/>
          <p:nvPr/>
        </p:nvSpPr>
        <p:spPr>
          <a:xfrm>
            <a:off x="7548082" y="3465073"/>
            <a:ext cx="2241456" cy="3323987"/>
          </a:xfrm>
          <a:prstGeom prst="rect">
            <a:avLst/>
          </a:prstGeom>
          <a:noFill/>
        </p:spPr>
        <p:txBody>
          <a:bodyPr wrap="square" rtlCol="0">
            <a:spAutoFit/>
          </a:bodyPr>
          <a:lstStyle/>
          <a:p>
            <a:pPr algn="just"/>
            <a:r>
              <a:rPr lang="tr-TR" dirty="0" smtClean="0"/>
              <a:t>1. Mebbis Modülü tıklandığında 2. adımdaki ekranda </a:t>
            </a:r>
            <a:r>
              <a:rPr lang="tr-TR" b="1" dirty="0" smtClean="0">
                <a:solidFill>
                  <a:srgbClr val="FF0000"/>
                </a:solidFill>
              </a:rPr>
              <a:t>3.KURUM GENEL BİLGİLERİ </a:t>
            </a:r>
            <a:r>
              <a:rPr lang="tr-TR" dirty="0" smtClean="0"/>
              <a:t>adımına tıklayınız.</a:t>
            </a:r>
            <a:endParaRPr lang="tr-TR" dirty="0"/>
          </a:p>
        </p:txBody>
      </p:sp>
      <p:sp>
        <p:nvSpPr>
          <p:cNvPr id="19" name="Rectangular Callout 18"/>
          <p:cNvSpPr/>
          <p:nvPr/>
        </p:nvSpPr>
        <p:spPr>
          <a:xfrm>
            <a:off x="7014856" y="5667579"/>
            <a:ext cx="813718" cy="558393"/>
          </a:xfrm>
          <a:prstGeom prst="wedgeRectCallout">
            <a:avLst>
              <a:gd name="adj1" fmla="val -381293"/>
              <a:gd name="adj2" fmla="val -618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3600" b="1" dirty="0">
                <a:solidFill>
                  <a:srgbClr val="FF0000"/>
                </a:solidFill>
              </a:rPr>
              <a:t>3</a:t>
            </a:r>
          </a:p>
        </p:txBody>
      </p:sp>
    </p:spTree>
    <p:extLst>
      <p:ext uri="{BB962C8B-B14F-4D97-AF65-F5344CB8AC3E}">
        <p14:creationId xmlns:p14="http://schemas.microsoft.com/office/powerpoint/2010/main" val="4233672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1857375" y="26988"/>
            <a:ext cx="6578204" cy="908050"/>
          </a:xfrm>
        </p:spPr>
        <p:txBody>
          <a:bodyPr/>
          <a:lstStyle/>
          <a:p>
            <a:r>
              <a:rPr lang="tr-TR" altLang="tr-TR" sz="2400" dirty="0" smtClean="0"/>
              <a:t>Mebbis Modülü</a:t>
            </a:r>
          </a:p>
        </p:txBody>
      </p:sp>
      <p:sp>
        <p:nvSpPr>
          <p:cNvPr id="29699"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F5F1738-6981-461E-AC08-3C831968B541}" type="slidenum">
              <a:rPr lang="tr-TR" altLang="tr-TR" sz="1200" smtClean="0">
                <a:solidFill>
                  <a:srgbClr val="898989"/>
                </a:solidFill>
              </a:rPr>
              <a:pPr>
                <a:spcBef>
                  <a:spcPct val="0"/>
                </a:spcBef>
                <a:buFontTx/>
                <a:buNone/>
              </a:pPr>
              <a:t>45</a:t>
            </a:fld>
            <a:endParaRPr lang="tr-TR" altLang="tr-TR" sz="1200" smtClean="0">
              <a:solidFill>
                <a:srgbClr val="898989"/>
              </a:solidFill>
            </a:endParaRPr>
          </a:p>
        </p:txBody>
      </p:sp>
      <p:sp>
        <p:nvSpPr>
          <p:cNvPr id="29702"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9703" name="Dikdörtgen 10"/>
          <p:cNvSpPr>
            <a:spLocks noChangeArrowheads="1"/>
          </p:cNvSpPr>
          <p:nvPr/>
        </p:nvSpPr>
        <p:spPr bwMode="auto">
          <a:xfrm>
            <a:off x="438548" y="1196752"/>
            <a:ext cx="4524771"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1. </a:t>
            </a:r>
            <a:r>
              <a:rPr lang="tr-TR" altLang="tr-TR" sz="2800" b="1" dirty="0" smtClean="0">
                <a:solidFill>
                  <a:srgbClr val="FF0000"/>
                </a:solidFill>
              </a:rPr>
              <a:t>Bina Adres / Kontrol</a:t>
            </a:r>
            <a:endParaRPr lang="tr-TR" altLang="tr-TR" sz="1900" b="1" dirty="0"/>
          </a:p>
        </p:txBody>
      </p:sp>
      <p:pic>
        <p:nvPicPr>
          <p:cNvPr id="3" name="Picture 2"/>
          <p:cNvPicPr>
            <a:picLocks noChangeAspect="1"/>
          </p:cNvPicPr>
          <p:nvPr/>
        </p:nvPicPr>
        <p:blipFill>
          <a:blip r:embed="rId2"/>
          <a:stretch>
            <a:fillRect/>
          </a:stretch>
        </p:blipFill>
        <p:spPr>
          <a:xfrm>
            <a:off x="263670" y="1596035"/>
            <a:ext cx="2321484" cy="4255491"/>
          </a:xfrm>
          <a:prstGeom prst="rect">
            <a:avLst/>
          </a:prstGeom>
        </p:spPr>
      </p:pic>
      <p:sp>
        <p:nvSpPr>
          <p:cNvPr id="14" name="Rectangle 13"/>
          <p:cNvSpPr/>
          <p:nvPr/>
        </p:nvSpPr>
        <p:spPr>
          <a:xfrm>
            <a:off x="153062" y="5230021"/>
            <a:ext cx="2615695" cy="326230"/>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tr-TR"/>
          </a:p>
        </p:txBody>
      </p:sp>
      <p:pic>
        <p:nvPicPr>
          <p:cNvPr id="5" name="Picture 4"/>
          <p:cNvPicPr>
            <a:picLocks noChangeAspect="1"/>
          </p:cNvPicPr>
          <p:nvPr/>
        </p:nvPicPr>
        <p:blipFill>
          <a:blip r:embed="rId3"/>
          <a:stretch>
            <a:fillRect/>
          </a:stretch>
        </p:blipFill>
        <p:spPr>
          <a:xfrm>
            <a:off x="2856176" y="1611696"/>
            <a:ext cx="6586069" cy="2833489"/>
          </a:xfrm>
          <a:prstGeom prst="rect">
            <a:avLst/>
          </a:prstGeom>
        </p:spPr>
      </p:pic>
      <p:pic>
        <p:nvPicPr>
          <p:cNvPr id="7" name="Picture 6"/>
          <p:cNvPicPr>
            <a:picLocks noChangeAspect="1"/>
          </p:cNvPicPr>
          <p:nvPr/>
        </p:nvPicPr>
        <p:blipFill>
          <a:blip r:embed="rId4"/>
          <a:stretch>
            <a:fillRect/>
          </a:stretch>
        </p:blipFill>
        <p:spPr>
          <a:xfrm>
            <a:off x="5159375" y="4218478"/>
            <a:ext cx="4529931" cy="895350"/>
          </a:xfrm>
          <a:prstGeom prst="rect">
            <a:avLst/>
          </a:prstGeom>
        </p:spPr>
      </p:pic>
      <p:pic>
        <p:nvPicPr>
          <p:cNvPr id="8" name="Picture 7"/>
          <p:cNvPicPr>
            <a:picLocks noChangeAspect="1"/>
          </p:cNvPicPr>
          <p:nvPr/>
        </p:nvPicPr>
        <p:blipFill>
          <a:blip r:embed="rId5"/>
          <a:stretch>
            <a:fillRect/>
          </a:stretch>
        </p:blipFill>
        <p:spPr>
          <a:xfrm>
            <a:off x="1459053" y="5921375"/>
            <a:ext cx="8172450" cy="228600"/>
          </a:xfrm>
          <a:prstGeom prst="rect">
            <a:avLst/>
          </a:prstGeom>
        </p:spPr>
      </p:pic>
      <p:sp>
        <p:nvSpPr>
          <p:cNvPr id="9" name="Rounded Rectangle 8"/>
          <p:cNvSpPr/>
          <p:nvPr/>
        </p:nvSpPr>
        <p:spPr>
          <a:xfrm>
            <a:off x="2768757" y="4807134"/>
            <a:ext cx="702078" cy="566082"/>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b="1" dirty="0" smtClean="0">
                <a:solidFill>
                  <a:srgbClr val="FF0000"/>
                </a:solidFill>
              </a:rPr>
              <a:t>1</a:t>
            </a:r>
            <a:endParaRPr lang="tr-TR" sz="2800" b="1" dirty="0">
              <a:solidFill>
                <a:srgbClr val="FF0000"/>
              </a:solidFill>
            </a:endParaRPr>
          </a:p>
        </p:txBody>
      </p:sp>
      <p:sp>
        <p:nvSpPr>
          <p:cNvPr id="26" name="Rounded Rectangle 25"/>
          <p:cNvSpPr/>
          <p:nvPr/>
        </p:nvSpPr>
        <p:spPr>
          <a:xfrm>
            <a:off x="7424339" y="1582106"/>
            <a:ext cx="702078" cy="566082"/>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b="1" dirty="0" smtClean="0">
                <a:solidFill>
                  <a:srgbClr val="FF0000"/>
                </a:solidFill>
              </a:rPr>
              <a:t>2</a:t>
            </a:r>
            <a:endParaRPr lang="tr-TR" sz="2800" b="1" dirty="0">
              <a:solidFill>
                <a:srgbClr val="FF0000"/>
              </a:solidFill>
            </a:endParaRPr>
          </a:p>
        </p:txBody>
      </p:sp>
      <p:sp>
        <p:nvSpPr>
          <p:cNvPr id="27" name="Rounded Rectangle 26"/>
          <p:cNvSpPr/>
          <p:nvPr/>
        </p:nvSpPr>
        <p:spPr>
          <a:xfrm>
            <a:off x="8435579" y="5010723"/>
            <a:ext cx="702078" cy="566082"/>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b="1" dirty="0">
                <a:solidFill>
                  <a:srgbClr val="FF0000"/>
                </a:solidFill>
              </a:rPr>
              <a:t>3</a:t>
            </a:r>
          </a:p>
        </p:txBody>
      </p:sp>
      <p:pic>
        <p:nvPicPr>
          <p:cNvPr id="11" name="Picture 10"/>
          <p:cNvPicPr>
            <a:picLocks noChangeAspect="1"/>
          </p:cNvPicPr>
          <p:nvPr/>
        </p:nvPicPr>
        <p:blipFill>
          <a:blip r:embed="rId6"/>
          <a:stretch>
            <a:fillRect/>
          </a:stretch>
        </p:blipFill>
        <p:spPr>
          <a:xfrm>
            <a:off x="4942682" y="2268921"/>
            <a:ext cx="4963319" cy="1285875"/>
          </a:xfrm>
          <a:prstGeom prst="rect">
            <a:avLst/>
          </a:prstGeom>
        </p:spPr>
      </p:pic>
    </p:spTree>
    <p:extLst>
      <p:ext uri="{BB962C8B-B14F-4D97-AF65-F5344CB8AC3E}">
        <p14:creationId xmlns:p14="http://schemas.microsoft.com/office/powerpoint/2010/main" val="2889874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a:xfrm>
            <a:off x="1857375" y="26988"/>
            <a:ext cx="6578204" cy="908050"/>
          </a:xfrm>
        </p:spPr>
        <p:txBody>
          <a:bodyPr/>
          <a:lstStyle/>
          <a:p>
            <a:r>
              <a:rPr lang="tr-TR" altLang="tr-TR" sz="2400" dirty="0" smtClean="0"/>
              <a:t>Bina Sahibi ve Tahsisli Kurum</a:t>
            </a:r>
          </a:p>
        </p:txBody>
      </p:sp>
      <p:sp>
        <p:nvSpPr>
          <p:cNvPr id="2765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0C534A-A3B5-4E53-99E5-77CA781417B6}" type="slidenum">
              <a:rPr lang="tr-TR" altLang="tr-TR" sz="1200" smtClean="0">
                <a:solidFill>
                  <a:srgbClr val="898989"/>
                </a:solidFill>
              </a:rPr>
              <a:pPr>
                <a:spcBef>
                  <a:spcPct val="0"/>
                </a:spcBef>
                <a:buFontTx/>
                <a:buNone/>
              </a:pPr>
              <a:t>46</a:t>
            </a:fld>
            <a:endParaRPr lang="tr-TR" altLang="tr-TR" sz="1200" smtClean="0">
              <a:solidFill>
                <a:srgbClr val="898989"/>
              </a:solidFill>
            </a:endParaRPr>
          </a:p>
        </p:txBody>
      </p:sp>
      <p:sp>
        <p:nvSpPr>
          <p:cNvPr id="27655"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7747" y="1065440"/>
            <a:ext cx="2184242" cy="2016223"/>
          </a:xfrm>
          <a:prstGeom prst="rect">
            <a:avLst/>
          </a:prstGeom>
        </p:spPr>
      </p:pic>
      <p:sp>
        <p:nvSpPr>
          <p:cNvPr id="3" name="Yuvarlatılmış Dikdörtgen 2"/>
          <p:cNvSpPr/>
          <p:nvPr/>
        </p:nvSpPr>
        <p:spPr>
          <a:xfrm>
            <a:off x="194162" y="1068855"/>
            <a:ext cx="3326426" cy="216024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3200" dirty="0" smtClean="0">
                <a:ln w="0"/>
                <a:solidFill>
                  <a:schemeClr val="accent1"/>
                </a:solidFill>
                <a:effectLst>
                  <a:outerShdw blurRad="38100" dist="25400" dir="5400000" algn="ctr" rotWithShape="0">
                    <a:srgbClr val="6E747A">
                      <a:alpha val="43000"/>
                    </a:srgbClr>
                  </a:outerShdw>
                </a:effectLst>
              </a:rPr>
              <a:t>BİNA SAHİBİ</a:t>
            </a:r>
          </a:p>
          <a:p>
            <a:pPr algn="ctr"/>
            <a:endParaRPr lang="tr-TR" dirty="0" smtClean="0"/>
          </a:p>
          <a:p>
            <a:pPr algn="ctr"/>
            <a:r>
              <a:rPr lang="tr-TR" dirty="0" smtClean="0"/>
              <a:t>Binanın mülkiyetini üzerinde bulunduran  kurum</a:t>
            </a:r>
          </a:p>
          <a:p>
            <a:pPr algn="ctr"/>
            <a:endParaRPr lang="tr-TR" dirty="0"/>
          </a:p>
        </p:txBody>
      </p:sp>
      <p:sp>
        <p:nvSpPr>
          <p:cNvPr id="12" name="Yuvarlatılmış Dikdörtgen 11"/>
          <p:cNvSpPr/>
          <p:nvPr/>
        </p:nvSpPr>
        <p:spPr>
          <a:xfrm>
            <a:off x="6279148" y="996846"/>
            <a:ext cx="3326426" cy="21602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2800" b="1" dirty="0" smtClean="0">
                <a:solidFill>
                  <a:srgbClr val="FF0000"/>
                </a:solidFill>
              </a:rPr>
              <a:t>TAHSİSLİ KURUM</a:t>
            </a:r>
          </a:p>
          <a:p>
            <a:pPr algn="ctr"/>
            <a:endParaRPr lang="tr-TR" dirty="0" smtClean="0"/>
          </a:p>
          <a:p>
            <a:pPr algn="ctr"/>
            <a:r>
              <a:rPr lang="tr-TR" dirty="0" smtClean="0"/>
              <a:t>Binanın mülkiyetine sahip olmadığı halde </a:t>
            </a:r>
            <a:r>
              <a:rPr lang="tr-TR" dirty="0" smtClean="0">
                <a:solidFill>
                  <a:srgbClr val="FF0000"/>
                </a:solidFill>
              </a:rPr>
              <a:t>misafir</a:t>
            </a:r>
            <a:r>
              <a:rPr lang="tr-TR" dirty="0" smtClean="0"/>
              <a:t> olarak binayı kullanan kurum</a:t>
            </a:r>
          </a:p>
          <a:p>
            <a:pPr algn="ctr"/>
            <a:endParaRPr lang="tr-TR" dirty="0"/>
          </a:p>
        </p:txBody>
      </p:sp>
      <p:sp>
        <p:nvSpPr>
          <p:cNvPr id="4" name="Metin kutusu 3"/>
          <p:cNvSpPr txBox="1"/>
          <p:nvPr/>
        </p:nvSpPr>
        <p:spPr>
          <a:xfrm>
            <a:off x="253008" y="3229095"/>
            <a:ext cx="9368242" cy="4293483"/>
          </a:xfrm>
          <a:prstGeom prst="rect">
            <a:avLst/>
          </a:prstGeom>
          <a:noFill/>
        </p:spPr>
        <p:txBody>
          <a:bodyPr wrap="square" rtlCol="0">
            <a:spAutoFit/>
          </a:bodyPr>
          <a:lstStyle/>
          <a:p>
            <a:r>
              <a:rPr lang="tr-TR" dirty="0" smtClean="0">
                <a:solidFill>
                  <a:srgbClr val="FF0000"/>
                </a:solidFill>
              </a:rPr>
              <a:t>Örnek 1</a:t>
            </a:r>
            <a:r>
              <a:rPr lang="tr-TR" dirty="0" smtClean="0"/>
              <a:t>: Cumhuriyet İlkokulu ile Cumhuriyet Ortaokulu aynı binayı kullanmaktadır. Cumhuriyet İlkokulu bina sahibi Cumhuriyet Ortaokulu tahsisli kurumdur.</a:t>
            </a:r>
          </a:p>
          <a:p>
            <a:endParaRPr lang="tr-TR" dirty="0"/>
          </a:p>
          <a:p>
            <a:r>
              <a:rPr lang="tr-TR" dirty="0">
                <a:solidFill>
                  <a:srgbClr val="FF0000"/>
                </a:solidFill>
              </a:rPr>
              <a:t>Örnek </a:t>
            </a:r>
            <a:r>
              <a:rPr lang="tr-TR" dirty="0" smtClean="0">
                <a:solidFill>
                  <a:srgbClr val="FF0000"/>
                </a:solidFill>
              </a:rPr>
              <a:t>2: </a:t>
            </a:r>
            <a:r>
              <a:rPr lang="tr-TR" dirty="0" smtClean="0"/>
              <a:t>100. Yıl İmam Hatip Ortaokulu geçici olarak 50. Yıl Ortaokulu binasını kullanmaktadır. </a:t>
            </a:r>
            <a:r>
              <a:rPr lang="tr-TR" dirty="0"/>
              <a:t>50. Yıl Ortaokulu </a:t>
            </a:r>
            <a:r>
              <a:rPr lang="tr-TR" dirty="0" smtClean="0"/>
              <a:t>bina </a:t>
            </a:r>
            <a:r>
              <a:rPr lang="tr-TR" dirty="0"/>
              <a:t>sahibi 100. Yıl İmam Hatip Ortaokulu </a:t>
            </a:r>
            <a:r>
              <a:rPr lang="tr-TR" dirty="0" smtClean="0"/>
              <a:t>tahsisli </a:t>
            </a:r>
            <a:r>
              <a:rPr lang="tr-TR" dirty="0"/>
              <a:t>kurumdur.</a:t>
            </a:r>
          </a:p>
          <a:p>
            <a:endParaRPr lang="tr-TR" dirty="0" smtClean="0"/>
          </a:p>
          <a:p>
            <a:r>
              <a:rPr lang="tr-TR" dirty="0">
                <a:solidFill>
                  <a:srgbClr val="FF0000"/>
                </a:solidFill>
              </a:rPr>
              <a:t>Örnek </a:t>
            </a:r>
            <a:r>
              <a:rPr lang="tr-TR" dirty="0" smtClean="0">
                <a:solidFill>
                  <a:srgbClr val="FF0000"/>
                </a:solidFill>
              </a:rPr>
              <a:t>3: </a:t>
            </a:r>
            <a:r>
              <a:rPr lang="tr-TR" dirty="0" smtClean="0"/>
              <a:t>İlçe Milli Eğitim Müdürlüğü Yapı Mesleki ve Teknik Anadolu Lisesi’nde hizmet vermektedir. Lise bina sahibi ilçe milli eğitim müdürlüğü tahsisli kurumdur.</a:t>
            </a:r>
            <a:endParaRPr lang="tr-TR" dirty="0"/>
          </a:p>
          <a:p>
            <a:endParaRPr lang="tr-TR" dirty="0" smtClean="0"/>
          </a:p>
          <a:p>
            <a:r>
              <a:rPr lang="tr-TR" dirty="0" smtClean="0"/>
              <a:t> </a:t>
            </a:r>
            <a:endParaRPr lang="tr-TR" dirty="0"/>
          </a:p>
        </p:txBody>
      </p:sp>
    </p:spTree>
    <p:extLst>
      <p:ext uri="{BB962C8B-B14F-4D97-AF65-F5344CB8AC3E}">
        <p14:creationId xmlns:p14="http://schemas.microsoft.com/office/powerpoint/2010/main" val="20169335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1857375" y="26988"/>
            <a:ext cx="6578204" cy="908050"/>
          </a:xfrm>
        </p:spPr>
        <p:txBody>
          <a:bodyPr/>
          <a:lstStyle/>
          <a:p>
            <a:r>
              <a:rPr lang="tr-TR" altLang="tr-TR" sz="2400" dirty="0" smtClean="0"/>
              <a:t>Mebbis Modülü</a:t>
            </a:r>
          </a:p>
        </p:txBody>
      </p:sp>
      <p:sp>
        <p:nvSpPr>
          <p:cNvPr id="30723"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75AD4DD-72EF-443E-8E40-AB27A2E371CB}" type="slidenum">
              <a:rPr lang="tr-TR" altLang="tr-TR" sz="1200" smtClean="0">
                <a:solidFill>
                  <a:srgbClr val="898989"/>
                </a:solidFill>
              </a:rPr>
              <a:pPr>
                <a:spcBef>
                  <a:spcPct val="0"/>
                </a:spcBef>
                <a:buFontTx/>
                <a:buNone/>
              </a:pPr>
              <a:t>47</a:t>
            </a:fld>
            <a:endParaRPr lang="tr-TR" altLang="tr-TR" sz="1200" smtClean="0">
              <a:solidFill>
                <a:srgbClr val="898989"/>
              </a:solidFill>
            </a:endParaRPr>
          </a:p>
        </p:txBody>
      </p:sp>
      <p:sp>
        <p:nvSpPr>
          <p:cNvPr id="30726"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30727" name="Dikdörtgen 10"/>
          <p:cNvSpPr>
            <a:spLocks noChangeArrowheads="1"/>
          </p:cNvSpPr>
          <p:nvPr/>
        </p:nvSpPr>
        <p:spPr bwMode="auto">
          <a:xfrm>
            <a:off x="438548" y="1069975"/>
            <a:ext cx="4524771"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2. Tahsis Durumu</a:t>
            </a:r>
            <a:endParaRPr lang="tr-TR" altLang="tr-TR" sz="1900" b="1" dirty="0"/>
          </a:p>
        </p:txBody>
      </p:sp>
      <p:sp>
        <p:nvSpPr>
          <p:cNvPr id="30731" name="Rectangle 5"/>
          <p:cNvSpPr>
            <a:spLocks noChangeArrowheads="1"/>
          </p:cNvSpPr>
          <p:nvPr/>
        </p:nvSpPr>
        <p:spPr bwMode="auto">
          <a:xfrm>
            <a:off x="405011" y="3781325"/>
            <a:ext cx="911661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1400" dirty="0" smtClean="0">
                <a:latin typeface="Arial" panose="020B0604020202020204" pitchFamily="34" charset="0"/>
              </a:rPr>
              <a:t>Yukarıdaki örnekte kurum sahibi asıl bina olduğu için tahsis ekranı kapalı gelmektedir. Çünkü ilk aşamada bina adres kontrol modülünde kurumu kendimize ait göstermiştik. Kendimize ait değilde başka kurum seçseydik bu ekran aktif olacaktı.</a:t>
            </a:r>
            <a:endParaRPr lang="tr-TR" altLang="tr-TR" sz="1400" b="1" dirty="0">
              <a:solidFill>
                <a:srgbClr val="FF0000"/>
              </a:solidFill>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392773" y="1770063"/>
            <a:ext cx="9017928" cy="1776214"/>
          </a:xfrm>
          <a:prstGeom prst="rect">
            <a:avLst/>
          </a:prstGeom>
        </p:spPr>
      </p:pic>
      <p:pic>
        <p:nvPicPr>
          <p:cNvPr id="20" name="Picture 19"/>
          <p:cNvPicPr>
            <a:picLocks noChangeAspect="1"/>
          </p:cNvPicPr>
          <p:nvPr/>
        </p:nvPicPr>
        <p:blipFill>
          <a:blip r:embed="rId3"/>
          <a:stretch>
            <a:fillRect/>
          </a:stretch>
        </p:blipFill>
        <p:spPr>
          <a:xfrm>
            <a:off x="4562957" y="4386918"/>
            <a:ext cx="4529931" cy="895350"/>
          </a:xfrm>
          <a:prstGeom prst="rect">
            <a:avLst/>
          </a:prstGeom>
        </p:spPr>
      </p:pic>
      <p:pic>
        <p:nvPicPr>
          <p:cNvPr id="21" name="Picture 20"/>
          <p:cNvPicPr>
            <a:picLocks noChangeAspect="1"/>
          </p:cNvPicPr>
          <p:nvPr/>
        </p:nvPicPr>
        <p:blipFill>
          <a:blip r:embed="rId4"/>
          <a:stretch>
            <a:fillRect/>
          </a:stretch>
        </p:blipFill>
        <p:spPr>
          <a:xfrm>
            <a:off x="219274" y="4545996"/>
            <a:ext cx="3953640" cy="1024292"/>
          </a:xfrm>
          <a:prstGeom prst="rect">
            <a:avLst/>
          </a:prstGeom>
        </p:spPr>
      </p:pic>
    </p:spTree>
    <p:extLst>
      <p:ext uri="{BB962C8B-B14F-4D97-AF65-F5344CB8AC3E}">
        <p14:creationId xmlns:p14="http://schemas.microsoft.com/office/powerpoint/2010/main" val="28638079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1857375" y="26988"/>
            <a:ext cx="6578204" cy="908050"/>
          </a:xfrm>
        </p:spPr>
        <p:txBody>
          <a:bodyPr/>
          <a:lstStyle/>
          <a:p>
            <a:r>
              <a:rPr lang="tr-TR" altLang="tr-TR" sz="2400" dirty="0" smtClean="0"/>
              <a:t>Mebbis Modülü</a:t>
            </a:r>
          </a:p>
        </p:txBody>
      </p:sp>
      <p:sp>
        <p:nvSpPr>
          <p:cNvPr id="3174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38CF28-D2DF-4ABC-BDB1-2741F1FBF471}" type="slidenum">
              <a:rPr lang="tr-TR" altLang="tr-TR" sz="1200" smtClean="0">
                <a:solidFill>
                  <a:srgbClr val="898989"/>
                </a:solidFill>
              </a:rPr>
              <a:pPr>
                <a:spcBef>
                  <a:spcPct val="0"/>
                </a:spcBef>
                <a:buFontTx/>
                <a:buNone/>
              </a:pPr>
              <a:t>48</a:t>
            </a:fld>
            <a:endParaRPr lang="tr-TR" altLang="tr-TR" sz="1200" smtClean="0">
              <a:solidFill>
                <a:srgbClr val="898989"/>
              </a:solidFill>
            </a:endParaRPr>
          </a:p>
        </p:txBody>
      </p:sp>
      <p:sp>
        <p:nvSpPr>
          <p:cNvPr id="31750"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31751" name="Dikdörtgen 10"/>
          <p:cNvSpPr>
            <a:spLocks noChangeArrowheads="1"/>
          </p:cNvSpPr>
          <p:nvPr/>
        </p:nvSpPr>
        <p:spPr bwMode="auto">
          <a:xfrm>
            <a:off x="438548" y="1069975"/>
            <a:ext cx="4524771"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a:solidFill>
                  <a:srgbClr val="FF0000"/>
                </a:solidFill>
              </a:rPr>
              <a:t>3. Bina Durumu</a:t>
            </a:r>
            <a:endParaRPr lang="tr-TR" altLang="tr-TR" sz="1900" b="1"/>
          </a:p>
        </p:txBody>
      </p:sp>
      <p:sp>
        <p:nvSpPr>
          <p:cNvPr id="31754" name="Rectangle 6"/>
          <p:cNvSpPr>
            <a:spLocks noChangeArrowheads="1"/>
          </p:cNvSpPr>
          <p:nvPr/>
        </p:nvSpPr>
        <p:spPr bwMode="auto">
          <a:xfrm>
            <a:off x="294084" y="3901703"/>
            <a:ext cx="9338469" cy="85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90000"/>
              </a:lnSpc>
              <a:spcBef>
                <a:spcPct val="0"/>
              </a:spcBef>
              <a:buFont typeface="Wingdings" panose="05000000000000000000" pitchFamily="2" charset="2"/>
              <a:buChar char="Ø"/>
            </a:pPr>
            <a:r>
              <a:rPr lang="tr-TR" altLang="tr-TR" sz="1800" dirty="0">
                <a:latin typeface="Arial" panose="020B0604020202020204" pitchFamily="34" charset="0"/>
              </a:rPr>
              <a:t>Çeşitli sebeplerle eğitime ara veren kurumlarımız bir süre sonra tekrar eğitime başladığında </a:t>
            </a:r>
            <a:r>
              <a:rPr lang="tr-TR" altLang="tr-TR" sz="1800" b="1" u="sng" dirty="0">
                <a:solidFill>
                  <a:srgbClr val="FF0000"/>
                </a:solidFill>
                <a:latin typeface="Arial" panose="020B0604020202020204" pitchFamily="34" charset="0"/>
              </a:rPr>
              <a:t>hizmete giriş tarihi olarak ilk açıldığı tarih</a:t>
            </a:r>
            <a:r>
              <a:rPr lang="tr-TR" altLang="tr-TR" sz="1800" dirty="0">
                <a:latin typeface="Arial" panose="020B0604020202020204" pitchFamily="34" charset="0"/>
              </a:rPr>
              <a:t> işlenecektir.</a:t>
            </a:r>
          </a:p>
          <a:p>
            <a:pPr algn="just">
              <a:lnSpc>
                <a:spcPct val="90000"/>
              </a:lnSpc>
              <a:spcBef>
                <a:spcPct val="0"/>
              </a:spcBef>
              <a:buNone/>
            </a:pPr>
            <a:endParaRPr lang="tr-TR" altLang="tr-TR" sz="1800" dirty="0">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106628" y="1572697"/>
            <a:ext cx="9690539" cy="1905517"/>
          </a:xfrm>
          <a:prstGeom prst="rect">
            <a:avLst/>
          </a:prstGeom>
        </p:spPr>
      </p:pic>
      <p:sp>
        <p:nvSpPr>
          <p:cNvPr id="17" name="Rectangular Callout 16"/>
          <p:cNvSpPr/>
          <p:nvPr/>
        </p:nvSpPr>
        <p:spPr>
          <a:xfrm>
            <a:off x="5967113" y="1846809"/>
            <a:ext cx="1794199" cy="597561"/>
          </a:xfrm>
          <a:prstGeom prst="wedgeRectCallout">
            <a:avLst>
              <a:gd name="adj1" fmla="val -237695"/>
              <a:gd name="adj2" fmla="val -55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1200" b="1" dirty="0" smtClean="0">
                <a:solidFill>
                  <a:srgbClr val="FF0000"/>
                </a:solidFill>
              </a:rPr>
              <a:t>1. Yeni butonuna tıklayınız.</a:t>
            </a:r>
            <a:endParaRPr lang="tr-TR" altLang="tr-TR" sz="1200" b="1" dirty="0">
              <a:solidFill>
                <a:srgbClr val="FF0000"/>
              </a:solidFill>
            </a:endParaRPr>
          </a:p>
        </p:txBody>
      </p:sp>
    </p:spTree>
    <p:extLst>
      <p:ext uri="{BB962C8B-B14F-4D97-AF65-F5344CB8AC3E}">
        <p14:creationId xmlns:p14="http://schemas.microsoft.com/office/powerpoint/2010/main" val="2052859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1857375" y="26988"/>
            <a:ext cx="6578204" cy="908050"/>
          </a:xfrm>
        </p:spPr>
        <p:txBody>
          <a:bodyPr/>
          <a:lstStyle/>
          <a:p>
            <a:r>
              <a:rPr lang="tr-TR" altLang="tr-TR" sz="2400" dirty="0" smtClean="0"/>
              <a:t>Mebbis Modülü</a:t>
            </a:r>
          </a:p>
        </p:txBody>
      </p:sp>
      <p:sp>
        <p:nvSpPr>
          <p:cNvPr id="3686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28F81C-C0CE-476F-A2DA-932C3D15DAF1}" type="slidenum">
              <a:rPr lang="tr-TR" altLang="tr-TR" sz="1200" smtClean="0">
                <a:solidFill>
                  <a:srgbClr val="898989"/>
                </a:solidFill>
              </a:rPr>
              <a:pPr>
                <a:spcBef>
                  <a:spcPct val="0"/>
                </a:spcBef>
                <a:buFontTx/>
                <a:buNone/>
              </a:pPr>
              <a:t>49</a:t>
            </a:fld>
            <a:endParaRPr lang="tr-TR" altLang="tr-TR" sz="1200" smtClean="0">
              <a:solidFill>
                <a:srgbClr val="898989"/>
              </a:solidFill>
            </a:endParaRPr>
          </a:p>
        </p:txBody>
      </p:sp>
      <p:sp>
        <p:nvSpPr>
          <p:cNvPr id="36870"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36871" name="Dikdörtgen 10"/>
          <p:cNvSpPr>
            <a:spLocks noChangeArrowheads="1"/>
          </p:cNvSpPr>
          <p:nvPr/>
        </p:nvSpPr>
        <p:spPr bwMode="auto">
          <a:xfrm>
            <a:off x="438548" y="1331119"/>
            <a:ext cx="4524771"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4. Lojman Durumu</a:t>
            </a:r>
            <a:endParaRPr lang="tr-TR" altLang="tr-TR" sz="1900" b="1" dirty="0"/>
          </a:p>
        </p:txBody>
      </p:sp>
      <p:sp>
        <p:nvSpPr>
          <p:cNvPr id="12" name="Dikdörtgen 11"/>
          <p:cNvSpPr/>
          <p:nvPr/>
        </p:nvSpPr>
        <p:spPr>
          <a:xfrm>
            <a:off x="-1" y="3115778"/>
            <a:ext cx="629368"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5" name="Dikdörtgen 14"/>
          <p:cNvSpPr/>
          <p:nvPr/>
        </p:nvSpPr>
        <p:spPr>
          <a:xfrm>
            <a:off x="5743547" y="3785851"/>
            <a:ext cx="629368"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 name="Picture 1"/>
          <p:cNvPicPr>
            <a:picLocks noChangeAspect="1"/>
          </p:cNvPicPr>
          <p:nvPr/>
        </p:nvPicPr>
        <p:blipFill>
          <a:blip r:embed="rId2"/>
          <a:stretch>
            <a:fillRect/>
          </a:stretch>
        </p:blipFill>
        <p:spPr>
          <a:xfrm>
            <a:off x="654086" y="1727200"/>
            <a:ext cx="2249488" cy="3562350"/>
          </a:xfrm>
          <a:prstGeom prst="rect">
            <a:avLst/>
          </a:prstGeom>
        </p:spPr>
      </p:pic>
      <p:pic>
        <p:nvPicPr>
          <p:cNvPr id="3" name="Picture 2"/>
          <p:cNvPicPr>
            <a:picLocks noChangeAspect="1"/>
          </p:cNvPicPr>
          <p:nvPr/>
        </p:nvPicPr>
        <p:blipFill>
          <a:blip r:embed="rId3"/>
          <a:stretch>
            <a:fillRect/>
          </a:stretch>
        </p:blipFill>
        <p:spPr>
          <a:xfrm>
            <a:off x="2959135" y="1697155"/>
            <a:ext cx="6827560" cy="2091886"/>
          </a:xfrm>
          <a:prstGeom prst="rect">
            <a:avLst/>
          </a:prstGeom>
        </p:spPr>
      </p:pic>
    </p:spTree>
    <p:extLst>
      <p:ext uri="{BB962C8B-B14F-4D97-AF65-F5344CB8AC3E}">
        <p14:creationId xmlns:p14="http://schemas.microsoft.com/office/powerpoint/2010/main" val="3392965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3B8839-C782-430E-B47C-F67EF449157C}" type="slidenum">
              <a:rPr lang="tr-TR" altLang="tr-TR" smtClean="0"/>
              <a:pPr>
                <a:defRPr/>
              </a:pPr>
              <a:t>5</a:t>
            </a:fld>
            <a:endParaRPr lang="tr-TR" altLang="tr-TR" dirty="0"/>
          </a:p>
        </p:txBody>
      </p:sp>
      <p:sp>
        <p:nvSpPr>
          <p:cNvPr id="7" name="TextBox 6"/>
          <p:cNvSpPr txBox="1"/>
          <p:nvPr/>
        </p:nvSpPr>
        <p:spPr>
          <a:xfrm>
            <a:off x="1156394" y="1286579"/>
            <a:ext cx="8460586" cy="415498"/>
          </a:xfrm>
          <a:prstGeom prst="rect">
            <a:avLst/>
          </a:prstGeom>
          <a:noFill/>
        </p:spPr>
        <p:txBody>
          <a:bodyPr wrap="none" rtlCol="0">
            <a:spAutoFit/>
          </a:bodyPr>
          <a:lstStyle/>
          <a:p>
            <a:r>
              <a:rPr lang="tr-TR" b="1" dirty="0" smtClean="0">
                <a:solidFill>
                  <a:srgbClr val="FF0000"/>
                </a:solidFill>
              </a:rPr>
              <a:t>VERİ GİRİŞLERİNE BAŞLAMADAN ÖNCE MUTLAKA OKUYUNUZ</a:t>
            </a:r>
            <a:endParaRPr lang="tr-TR" b="1" dirty="0">
              <a:solidFill>
                <a:srgbClr val="FF0000"/>
              </a:solidFill>
            </a:endParaRPr>
          </a:p>
        </p:txBody>
      </p:sp>
      <p:sp>
        <p:nvSpPr>
          <p:cNvPr id="3" name="Rectangle 2"/>
          <p:cNvSpPr/>
          <p:nvPr/>
        </p:nvSpPr>
        <p:spPr>
          <a:xfrm>
            <a:off x="507339" y="1714600"/>
            <a:ext cx="9185408" cy="2031325"/>
          </a:xfrm>
          <a:prstGeom prst="rect">
            <a:avLst/>
          </a:prstGeom>
        </p:spPr>
        <p:txBody>
          <a:bodyPr wrap="square">
            <a:spAutoFit/>
          </a:bodyPr>
          <a:lstStyle/>
          <a:p>
            <a:pPr algn="ctr"/>
            <a:r>
              <a:rPr lang="tr-TR" dirty="0">
                <a:solidFill>
                  <a:srgbClr val="FF0000"/>
                </a:solidFill>
                <a:latin typeface="Times New Roman" panose="02020603050405020304" pitchFamily="18" charset="0"/>
              </a:rPr>
              <a:t>  </a:t>
            </a:r>
            <a:r>
              <a:rPr lang="tr-TR" b="1" dirty="0">
                <a:solidFill>
                  <a:srgbClr val="4F6228"/>
                </a:solidFill>
                <a:latin typeface="Times New Roman" panose="02020603050405020304" pitchFamily="18" charset="0"/>
              </a:rPr>
              <a:t>Kendine ait binası olmayan okullar</a:t>
            </a:r>
            <a:r>
              <a:rPr lang="tr-TR" dirty="0">
                <a:solidFill>
                  <a:srgbClr val="4F6228"/>
                </a:solidFill>
                <a:latin typeface="Times New Roman" panose="02020603050405020304" pitchFamily="18" charset="0"/>
              </a:rPr>
              <a:t> </a:t>
            </a:r>
            <a:r>
              <a:rPr lang="tr-TR" b="1" dirty="0">
                <a:solidFill>
                  <a:srgbClr val="4F6228"/>
                </a:solidFill>
                <a:latin typeface="Times New Roman" panose="02020603050405020304" pitchFamily="18" charset="0"/>
              </a:rPr>
              <a:t>(YOK seçeneğini işaretleyenler)</a:t>
            </a:r>
            <a:r>
              <a:rPr lang="tr-TR" dirty="0">
                <a:solidFill>
                  <a:srgbClr val="4F6228"/>
                </a:solidFill>
                <a:latin typeface="Times New Roman" panose="02020603050405020304" pitchFamily="18" charset="0"/>
              </a:rPr>
              <a:t> </a:t>
            </a:r>
            <a:r>
              <a:rPr lang="tr-TR" b="1" dirty="0">
                <a:solidFill>
                  <a:srgbClr val="4F6228"/>
                </a:solidFill>
                <a:latin typeface="Times New Roman" panose="02020603050405020304" pitchFamily="18" charset="0"/>
              </a:rPr>
              <a:t>ise sadece TAHSİS ekranına girip hangi okulun kaç dersliğini kullandığı bilgisini </a:t>
            </a:r>
            <a:r>
              <a:rPr lang="tr-TR" b="1" dirty="0" smtClean="0">
                <a:solidFill>
                  <a:srgbClr val="4F6228"/>
                </a:solidFill>
                <a:latin typeface="Times New Roman" panose="02020603050405020304" pitchFamily="18" charset="0"/>
              </a:rPr>
              <a:t>girecektir</a:t>
            </a:r>
            <a:r>
              <a:rPr lang="tr-TR" dirty="0" smtClean="0">
                <a:solidFill>
                  <a:srgbClr val="4F6228"/>
                </a:solidFill>
                <a:latin typeface="Times New Roman" panose="02020603050405020304" pitchFamily="18" charset="0"/>
              </a:rPr>
              <a:t>.</a:t>
            </a:r>
            <a:r>
              <a:rPr lang="tr-TR" dirty="0">
                <a:solidFill>
                  <a:srgbClr val="4F6228"/>
                </a:solidFill>
                <a:latin typeface="Times New Roman" panose="02020603050405020304" pitchFamily="18" charset="0"/>
              </a:rPr>
              <a:t> </a:t>
            </a:r>
            <a:r>
              <a:rPr lang="tr-TR" b="1" dirty="0">
                <a:solidFill>
                  <a:srgbClr val="FF0000"/>
                </a:solidFill>
                <a:latin typeface="Times New Roman" panose="02020603050405020304" pitchFamily="18" charset="0"/>
              </a:rPr>
              <a:t>(KENDİ KURUMUNU SEÇMEYECEK-HANGİ OKULUN BİNASINI </a:t>
            </a:r>
            <a:r>
              <a:rPr lang="tr-TR" b="1" dirty="0" smtClean="0">
                <a:solidFill>
                  <a:srgbClr val="FF0000"/>
                </a:solidFill>
                <a:latin typeface="Times New Roman" panose="02020603050405020304" pitchFamily="18" charset="0"/>
              </a:rPr>
              <a:t>KULLANIYOR </a:t>
            </a:r>
            <a:r>
              <a:rPr lang="tr-TR" b="1" dirty="0">
                <a:solidFill>
                  <a:srgbClr val="FF0000"/>
                </a:solidFill>
                <a:latin typeface="Times New Roman" panose="02020603050405020304" pitchFamily="18" charset="0"/>
              </a:rPr>
              <a:t>İSE O OKULU SEÇECEK</a:t>
            </a:r>
            <a:r>
              <a:rPr lang="tr-TR" b="1" dirty="0" smtClean="0">
                <a:solidFill>
                  <a:srgbClr val="FF0000"/>
                </a:solidFill>
                <a:latin typeface="Times New Roman" panose="02020603050405020304" pitchFamily="18" charset="0"/>
              </a:rPr>
              <a:t>) </a:t>
            </a:r>
          </a:p>
          <a:p>
            <a:pPr algn="ctr"/>
            <a:r>
              <a:rPr lang="tr-TR" b="1" dirty="0" smtClean="0">
                <a:solidFill>
                  <a:srgbClr val="222222"/>
                </a:solidFill>
                <a:latin typeface="Times New Roman" panose="02020603050405020304" pitchFamily="18" charset="0"/>
              </a:rPr>
              <a:t>Durum </a:t>
            </a:r>
            <a:r>
              <a:rPr lang="tr-TR" b="1" dirty="0">
                <a:solidFill>
                  <a:srgbClr val="222222"/>
                </a:solidFill>
                <a:latin typeface="Times New Roman" panose="02020603050405020304" pitchFamily="18" charset="0"/>
              </a:rPr>
              <a:t>onay ekranında işlem görünmesi için ise, diğer ekranlara girip çıkması </a:t>
            </a:r>
            <a:r>
              <a:rPr lang="tr-TR" b="1" dirty="0" smtClean="0">
                <a:solidFill>
                  <a:srgbClr val="222222"/>
                </a:solidFill>
                <a:latin typeface="Times New Roman" panose="02020603050405020304" pitchFamily="18" charset="0"/>
              </a:rPr>
              <a:t>yeterlidir.</a:t>
            </a:r>
            <a:endParaRPr lang="tr-TR" dirty="0"/>
          </a:p>
        </p:txBody>
      </p:sp>
      <p:sp>
        <p:nvSpPr>
          <p:cNvPr id="8" name="Rectangle 7"/>
          <p:cNvSpPr/>
          <p:nvPr/>
        </p:nvSpPr>
        <p:spPr>
          <a:xfrm>
            <a:off x="507339" y="3774510"/>
            <a:ext cx="9185408" cy="1708160"/>
          </a:xfrm>
          <a:prstGeom prst="rect">
            <a:avLst/>
          </a:prstGeom>
        </p:spPr>
        <p:txBody>
          <a:bodyPr wrap="square">
            <a:spAutoFit/>
          </a:bodyPr>
          <a:lstStyle/>
          <a:p>
            <a:pPr algn="ctr"/>
            <a:r>
              <a:rPr lang="tr-TR" b="1" dirty="0">
                <a:solidFill>
                  <a:srgbClr val="FF0000"/>
                </a:solidFill>
                <a:latin typeface="Times New Roman" panose="02020603050405020304" pitchFamily="18" charset="0"/>
              </a:rPr>
              <a:t>Kendine ait binası olan (VAR seçeneğini işaretleyenler)</a:t>
            </a:r>
            <a:r>
              <a:rPr lang="tr-TR" dirty="0">
                <a:solidFill>
                  <a:srgbClr val="FF0000"/>
                </a:solidFill>
                <a:latin typeface="Times New Roman" panose="02020603050405020304" pitchFamily="18" charset="0"/>
              </a:rPr>
              <a:t> </a:t>
            </a:r>
            <a:r>
              <a:rPr lang="tr-TR" b="1" dirty="0">
                <a:solidFill>
                  <a:srgbClr val="FF0000"/>
                </a:solidFill>
                <a:latin typeface="Times New Roman" panose="02020603050405020304" pitchFamily="18" charset="0"/>
              </a:rPr>
              <a:t>ve başka okuldan tahsisli derslik kullanan okullar ise</a:t>
            </a:r>
            <a:r>
              <a:rPr lang="tr-TR" dirty="0">
                <a:solidFill>
                  <a:srgbClr val="FF0000"/>
                </a:solidFill>
                <a:latin typeface="Times New Roman" panose="02020603050405020304" pitchFamily="18" charset="0"/>
              </a:rPr>
              <a:t> </a:t>
            </a:r>
            <a:r>
              <a:rPr lang="tr-TR" b="1" dirty="0">
                <a:solidFill>
                  <a:srgbClr val="FF0000"/>
                </a:solidFill>
                <a:latin typeface="Times New Roman" panose="02020603050405020304" pitchFamily="18" charset="0"/>
              </a:rPr>
              <a:t>TAHSİS ekranının DAHİL</a:t>
            </a:r>
            <a:r>
              <a:rPr lang="tr-TR" dirty="0">
                <a:solidFill>
                  <a:srgbClr val="FF0000"/>
                </a:solidFill>
                <a:latin typeface="Times New Roman" panose="02020603050405020304" pitchFamily="18" charset="0"/>
              </a:rPr>
              <a:t> tüm ekranlara bilgi girişi yapacaklardır. </a:t>
            </a:r>
            <a:r>
              <a:rPr lang="tr-TR" b="1" dirty="0">
                <a:solidFill>
                  <a:srgbClr val="365F91"/>
                </a:solidFill>
                <a:latin typeface="Times New Roman" panose="02020603050405020304" pitchFamily="18" charset="0"/>
              </a:rPr>
              <a:t>(BİNA BİLGİLERİ VE BİNA KULLANIM EKRANLARINA mutlaka bilgi girişi yapacaklardır</a:t>
            </a:r>
            <a:r>
              <a:rPr lang="tr-TR" b="1" dirty="0">
                <a:solidFill>
                  <a:srgbClr val="4F6228"/>
                </a:solidFill>
                <a:latin typeface="Times New Roman" panose="02020603050405020304" pitchFamily="18" charset="0"/>
              </a:rPr>
              <a:t>.)</a:t>
            </a:r>
            <a:r>
              <a:rPr lang="tr-TR" b="1" dirty="0">
                <a:solidFill>
                  <a:srgbClr val="222222"/>
                </a:solidFill>
                <a:latin typeface="Times New Roman" panose="02020603050405020304" pitchFamily="18" charset="0"/>
              </a:rPr>
              <a:t>(Bilgisi olmayan ekranları BOŞ olarak kaydetmeleri gerekir.)</a:t>
            </a:r>
            <a:endParaRPr lang="tr-TR" dirty="0"/>
          </a:p>
        </p:txBody>
      </p:sp>
    </p:spTree>
    <p:extLst>
      <p:ext uri="{BB962C8B-B14F-4D97-AF65-F5344CB8AC3E}">
        <p14:creationId xmlns:p14="http://schemas.microsoft.com/office/powerpoint/2010/main" val="3956944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1857375" y="26988"/>
            <a:ext cx="6578204" cy="908050"/>
          </a:xfrm>
        </p:spPr>
        <p:txBody>
          <a:bodyPr/>
          <a:lstStyle/>
          <a:p>
            <a:r>
              <a:rPr lang="tr-TR" altLang="tr-TR" sz="2400" dirty="0" smtClean="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50</a:t>
            </a:fld>
            <a:endParaRPr lang="tr-TR" altLang="tr-TR" sz="1200" smtClean="0">
              <a:solidFill>
                <a:srgbClr val="898989"/>
              </a:solidFill>
            </a:endParaRPr>
          </a:p>
        </p:txBody>
      </p:sp>
      <p:sp>
        <p:nvSpPr>
          <p:cNvPr id="37894"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37895" name="Dikdörtgen 10"/>
          <p:cNvSpPr>
            <a:spLocks noChangeArrowheads="1"/>
          </p:cNvSpPr>
          <p:nvPr/>
        </p:nvSpPr>
        <p:spPr bwMode="auto">
          <a:xfrm>
            <a:off x="438548" y="1069976"/>
            <a:ext cx="747937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a:solidFill>
                  <a:srgbClr val="FF0000"/>
                </a:solidFill>
              </a:rPr>
              <a:t>5. Bina Kullanımı (En Önemli Kısım)</a:t>
            </a:r>
            <a:endParaRPr lang="tr-TR" altLang="tr-TR" sz="1900" b="1"/>
          </a:p>
        </p:txBody>
      </p:sp>
      <p:pic>
        <p:nvPicPr>
          <p:cNvPr id="378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5454" y="1208089"/>
            <a:ext cx="505619"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ikdörtgen 14"/>
          <p:cNvSpPr/>
          <p:nvPr/>
        </p:nvSpPr>
        <p:spPr>
          <a:xfrm>
            <a:off x="-46846" y="3722203"/>
            <a:ext cx="629368"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Dikdörtgen 15"/>
          <p:cNvSpPr/>
          <p:nvPr/>
        </p:nvSpPr>
        <p:spPr>
          <a:xfrm>
            <a:off x="9278277" y="1908432"/>
            <a:ext cx="629368"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p:cNvPicPr>
            <a:picLocks noChangeAspect="1"/>
          </p:cNvPicPr>
          <p:nvPr/>
        </p:nvPicPr>
        <p:blipFill>
          <a:blip r:embed="rId3"/>
          <a:stretch>
            <a:fillRect/>
          </a:stretch>
        </p:blipFill>
        <p:spPr>
          <a:xfrm>
            <a:off x="558934" y="1695712"/>
            <a:ext cx="2197894" cy="3609975"/>
          </a:xfrm>
          <a:prstGeom prst="rect">
            <a:avLst/>
          </a:prstGeom>
        </p:spPr>
      </p:pic>
      <p:pic>
        <p:nvPicPr>
          <p:cNvPr id="4" name="Picture 3"/>
          <p:cNvPicPr>
            <a:picLocks noChangeAspect="1"/>
          </p:cNvPicPr>
          <p:nvPr/>
        </p:nvPicPr>
        <p:blipFill>
          <a:blip r:embed="rId4"/>
          <a:stretch>
            <a:fillRect/>
          </a:stretch>
        </p:blipFill>
        <p:spPr>
          <a:xfrm>
            <a:off x="2930942" y="1645057"/>
            <a:ext cx="6212933" cy="2978365"/>
          </a:xfrm>
          <a:prstGeom prst="rect">
            <a:avLst/>
          </a:prstGeom>
        </p:spPr>
      </p:pic>
      <p:pic>
        <p:nvPicPr>
          <p:cNvPr id="5" name="Picture 4"/>
          <p:cNvPicPr>
            <a:picLocks noChangeAspect="1"/>
          </p:cNvPicPr>
          <p:nvPr/>
        </p:nvPicPr>
        <p:blipFill>
          <a:blip r:embed="rId5"/>
          <a:stretch>
            <a:fillRect/>
          </a:stretch>
        </p:blipFill>
        <p:spPr>
          <a:xfrm>
            <a:off x="3678635" y="4651375"/>
            <a:ext cx="4756944" cy="1562100"/>
          </a:xfrm>
          <a:prstGeom prst="rect">
            <a:avLst/>
          </a:prstGeom>
        </p:spPr>
      </p:pic>
      <p:sp>
        <p:nvSpPr>
          <p:cNvPr id="2" name="Yuvarlatılmış Dikdörtgen 1"/>
          <p:cNvSpPr/>
          <p:nvPr/>
        </p:nvSpPr>
        <p:spPr>
          <a:xfrm>
            <a:off x="3158801" y="4623421"/>
            <a:ext cx="5761760" cy="1633632"/>
          </a:xfrm>
          <a:prstGeom prst="round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2144742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1713574" y="990841"/>
            <a:ext cx="6578204" cy="908050"/>
          </a:xfrm>
        </p:spPr>
        <p:txBody>
          <a:bodyPr/>
          <a:lstStyle/>
          <a:p>
            <a:r>
              <a:rPr lang="tr-TR" altLang="tr-TR" sz="2400" dirty="0" smtClean="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51</a:t>
            </a:fld>
            <a:endParaRPr lang="tr-TR" altLang="tr-TR" sz="1200" smtClean="0">
              <a:solidFill>
                <a:srgbClr val="898989"/>
              </a:solidFill>
            </a:endParaRPr>
          </a:p>
        </p:txBody>
      </p:sp>
      <p:sp>
        <p:nvSpPr>
          <p:cNvPr id="37894"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37895" name="Dikdörtgen 10"/>
          <p:cNvSpPr>
            <a:spLocks noChangeArrowheads="1"/>
          </p:cNvSpPr>
          <p:nvPr/>
        </p:nvSpPr>
        <p:spPr bwMode="auto">
          <a:xfrm>
            <a:off x="1676636" y="1636954"/>
            <a:ext cx="747937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smtClean="0">
                <a:solidFill>
                  <a:srgbClr val="FF0000"/>
                </a:solidFill>
              </a:rPr>
              <a:t>Bina </a:t>
            </a:r>
            <a:r>
              <a:rPr lang="tr-TR" altLang="tr-TR" sz="2800" b="1" dirty="0">
                <a:solidFill>
                  <a:srgbClr val="FF0000"/>
                </a:solidFill>
              </a:rPr>
              <a:t>Kullanımı </a:t>
            </a:r>
            <a:r>
              <a:rPr lang="tr-TR" altLang="tr-TR" sz="2800" b="1" dirty="0" smtClean="0">
                <a:solidFill>
                  <a:srgbClr val="FF0000"/>
                </a:solidFill>
              </a:rPr>
              <a:t>(En Sık Yapılan Hatalar)</a:t>
            </a:r>
            <a:endParaRPr lang="tr-TR" altLang="tr-TR" sz="1900" b="1" dirty="0"/>
          </a:p>
        </p:txBody>
      </p:sp>
      <p:sp>
        <p:nvSpPr>
          <p:cNvPr id="17" name="Metin kutusu 5"/>
          <p:cNvSpPr txBox="1">
            <a:spLocks noChangeArrowheads="1"/>
          </p:cNvSpPr>
          <p:nvPr/>
        </p:nvSpPr>
        <p:spPr bwMode="auto">
          <a:xfrm>
            <a:off x="731564" y="2132857"/>
            <a:ext cx="3742267" cy="3170099"/>
          </a:xfrm>
          <a:prstGeom prst="rect">
            <a:avLst/>
          </a:prstGeom>
          <a:ln>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sz="2000" b="1" u="sng" dirty="0">
                <a:solidFill>
                  <a:srgbClr val="FF0000"/>
                </a:solidFill>
              </a:rPr>
              <a:t>PROJEDEKİ DURUM</a:t>
            </a:r>
          </a:p>
          <a:p>
            <a:pPr eaLnBrk="1" hangingPunct="1"/>
            <a:r>
              <a:rPr lang="tr-TR" sz="2000" b="1" dirty="0"/>
              <a:t>Derslik Sayısı 		: 16</a:t>
            </a:r>
          </a:p>
          <a:p>
            <a:pPr eaLnBrk="1" hangingPunct="1"/>
            <a:r>
              <a:rPr lang="tr-TR" sz="2000" b="1" dirty="0"/>
              <a:t>Bilgisayar </a:t>
            </a:r>
            <a:r>
              <a:rPr lang="tr-TR" sz="2000" b="1" dirty="0" err="1"/>
              <a:t>Lab</a:t>
            </a:r>
            <a:r>
              <a:rPr lang="tr-TR" sz="2000" b="1" dirty="0"/>
              <a:t>. Sayısı	: 1</a:t>
            </a:r>
          </a:p>
          <a:p>
            <a:pPr eaLnBrk="1" hangingPunct="1"/>
            <a:r>
              <a:rPr lang="tr-TR" sz="2000" b="1" dirty="0"/>
              <a:t>Spor Odası 		: 1 </a:t>
            </a:r>
          </a:p>
          <a:p>
            <a:pPr eaLnBrk="1" hangingPunct="1"/>
            <a:r>
              <a:rPr lang="tr-TR" sz="2000" b="1" dirty="0"/>
              <a:t>Öğretmen Odası 		: 1</a:t>
            </a:r>
          </a:p>
          <a:p>
            <a:pPr eaLnBrk="1" hangingPunct="1"/>
            <a:r>
              <a:rPr lang="tr-TR" sz="2000" b="1" dirty="0"/>
              <a:t>Müdür Odası 		: 1 </a:t>
            </a:r>
          </a:p>
          <a:p>
            <a:pPr eaLnBrk="1" hangingPunct="1"/>
            <a:r>
              <a:rPr lang="tr-TR" sz="2000" b="1" dirty="0"/>
              <a:t>Müdür Yardımcısı 	: 3</a:t>
            </a:r>
          </a:p>
          <a:p>
            <a:pPr eaLnBrk="1" hangingPunct="1"/>
            <a:r>
              <a:rPr lang="tr-TR" sz="2000" b="1" dirty="0"/>
              <a:t>WC			: 6</a:t>
            </a:r>
          </a:p>
          <a:p>
            <a:pPr eaLnBrk="1" hangingPunct="1"/>
            <a:r>
              <a:rPr lang="tr-TR" sz="2000" b="1" dirty="0"/>
              <a:t>Hizmetli Odası 		: 1</a:t>
            </a:r>
          </a:p>
        </p:txBody>
      </p:sp>
      <p:sp>
        <p:nvSpPr>
          <p:cNvPr id="19" name="Metin kutusu 11"/>
          <p:cNvSpPr txBox="1">
            <a:spLocks noChangeArrowheads="1"/>
          </p:cNvSpPr>
          <p:nvPr/>
        </p:nvSpPr>
        <p:spPr bwMode="auto">
          <a:xfrm>
            <a:off x="5343044" y="2132857"/>
            <a:ext cx="3657997" cy="3170099"/>
          </a:xfrm>
          <a:prstGeom prst="rect">
            <a:avLst/>
          </a:prstGeom>
          <a:ln>
            <a:headEnd/>
            <a:tailEnd/>
          </a:ln>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sz="2000" b="1" u="sng" dirty="0">
                <a:solidFill>
                  <a:srgbClr val="FF0000"/>
                </a:solidFill>
              </a:rPr>
              <a:t>UYGULAMADAKİ DURUM</a:t>
            </a:r>
          </a:p>
          <a:p>
            <a:pPr eaLnBrk="1" hangingPunct="1"/>
            <a:r>
              <a:rPr lang="tr-TR" sz="2000" b="1" dirty="0"/>
              <a:t>Derslik Sayısı 		: 18</a:t>
            </a:r>
          </a:p>
          <a:p>
            <a:pPr eaLnBrk="1" hangingPunct="1"/>
            <a:r>
              <a:rPr lang="tr-TR" sz="2000" b="1" dirty="0"/>
              <a:t>Bilgisayar </a:t>
            </a:r>
            <a:r>
              <a:rPr lang="tr-TR" sz="2000" b="1" dirty="0" err="1"/>
              <a:t>Lab</a:t>
            </a:r>
            <a:r>
              <a:rPr lang="tr-TR" sz="2000" b="1" dirty="0"/>
              <a:t>. Sayısı	: 1</a:t>
            </a:r>
          </a:p>
          <a:p>
            <a:pPr eaLnBrk="1" hangingPunct="1"/>
            <a:r>
              <a:rPr lang="tr-TR" sz="2000" b="1" dirty="0"/>
              <a:t>Spor Odası 		: 0 </a:t>
            </a:r>
          </a:p>
          <a:p>
            <a:pPr eaLnBrk="1" hangingPunct="1"/>
            <a:r>
              <a:rPr lang="tr-TR" sz="2000" b="1" dirty="0"/>
              <a:t>Öğretmen Odası 		: 1</a:t>
            </a:r>
          </a:p>
          <a:p>
            <a:pPr eaLnBrk="1" hangingPunct="1"/>
            <a:r>
              <a:rPr lang="tr-TR" sz="2000" b="1" dirty="0"/>
              <a:t>Müdür Odası 		: 1 </a:t>
            </a:r>
          </a:p>
          <a:p>
            <a:pPr eaLnBrk="1" hangingPunct="1"/>
            <a:r>
              <a:rPr lang="tr-TR" sz="2000" b="1" dirty="0"/>
              <a:t>Müdür Yardımcısı 	: 2</a:t>
            </a:r>
          </a:p>
          <a:p>
            <a:pPr eaLnBrk="1" hangingPunct="1"/>
            <a:r>
              <a:rPr lang="tr-TR" sz="2000" b="1" dirty="0"/>
              <a:t>WC			: 6</a:t>
            </a:r>
          </a:p>
          <a:p>
            <a:pPr eaLnBrk="1" hangingPunct="1"/>
            <a:r>
              <a:rPr lang="tr-TR" sz="2000" b="1" dirty="0"/>
              <a:t>Hizmetli Odası 		: 1</a:t>
            </a:r>
            <a:endParaRPr lang="tr-TR" u="sng" dirty="0"/>
          </a:p>
        </p:txBody>
      </p:sp>
      <p:sp>
        <p:nvSpPr>
          <p:cNvPr id="20" name="Metin kutusu 19"/>
          <p:cNvSpPr txBox="1"/>
          <p:nvPr/>
        </p:nvSpPr>
        <p:spPr>
          <a:xfrm>
            <a:off x="1520618" y="5079970"/>
            <a:ext cx="1645002" cy="646331"/>
          </a:xfrm>
          <a:prstGeom prst="rect">
            <a:avLst/>
          </a:prstGeom>
          <a:noFill/>
        </p:spPr>
        <p:txBody>
          <a:bodyPr wrap="none">
            <a:spAutoFit/>
          </a:bodyPr>
          <a:lstStyle/>
          <a:p>
            <a:pPr eaLnBrk="1" fontAlgn="auto" hangingPunct="1">
              <a:spcBef>
                <a:spcPts val="0"/>
              </a:spcBef>
              <a:spcAft>
                <a:spcPts val="0"/>
              </a:spcAft>
              <a:defRPr/>
            </a:pPr>
            <a:r>
              <a:rPr lang="tr-TR" sz="3600" b="1" dirty="0" smtClean="0">
                <a:solidFill>
                  <a:schemeClr val="tx2">
                    <a:lumMod val="60000"/>
                    <a:lumOff val="40000"/>
                  </a:schemeClr>
                </a:solidFill>
                <a:effectLst>
                  <a:outerShdw blurRad="38100" dist="38100" dir="2700000" algn="tl">
                    <a:srgbClr val="000000">
                      <a:alpha val="43137"/>
                    </a:srgbClr>
                  </a:outerShdw>
                </a:effectLst>
                <a:latin typeface="+mn-lt"/>
              </a:rPr>
              <a:t>DOĞRU</a:t>
            </a:r>
            <a:endParaRPr lang="tr-TR" sz="3600" b="1" dirty="0">
              <a:solidFill>
                <a:schemeClr val="tx2">
                  <a:lumMod val="60000"/>
                  <a:lumOff val="40000"/>
                </a:schemeClr>
              </a:solidFill>
              <a:effectLst>
                <a:outerShdw blurRad="38100" dist="38100" dir="2700000" algn="tl">
                  <a:srgbClr val="000000">
                    <a:alpha val="43137"/>
                  </a:srgbClr>
                </a:outerShdw>
              </a:effectLst>
              <a:latin typeface="+mn-lt"/>
            </a:endParaRPr>
          </a:p>
        </p:txBody>
      </p:sp>
      <p:sp>
        <p:nvSpPr>
          <p:cNvPr id="21" name="Metin kutusu 20"/>
          <p:cNvSpPr txBox="1"/>
          <p:nvPr/>
        </p:nvSpPr>
        <p:spPr>
          <a:xfrm>
            <a:off x="6355325" y="5079970"/>
            <a:ext cx="1507785" cy="646331"/>
          </a:xfrm>
          <a:prstGeom prst="rect">
            <a:avLst/>
          </a:prstGeom>
          <a:noFill/>
        </p:spPr>
        <p:txBody>
          <a:bodyPr wrap="none">
            <a:spAutoFit/>
          </a:bodyPr>
          <a:lstStyle/>
          <a:p>
            <a:pPr eaLnBrk="1" fontAlgn="auto" hangingPunct="1">
              <a:spcBef>
                <a:spcPts val="0"/>
              </a:spcBef>
              <a:spcAft>
                <a:spcPts val="0"/>
              </a:spcAft>
              <a:defRPr/>
            </a:pPr>
            <a:r>
              <a:rPr lang="tr-TR" sz="3600" b="1" dirty="0" smtClean="0">
                <a:solidFill>
                  <a:srgbClr val="FF0000"/>
                </a:solidFill>
                <a:effectLst>
                  <a:outerShdw blurRad="38100" dist="38100" dir="2700000" algn="tl">
                    <a:srgbClr val="000000">
                      <a:alpha val="43137"/>
                    </a:srgbClr>
                  </a:outerShdw>
                </a:effectLst>
                <a:latin typeface="+mn-lt"/>
              </a:rPr>
              <a:t>YANLIŞ</a:t>
            </a:r>
            <a:endParaRPr lang="tr-TR" sz="3600" b="1"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33306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1857375" y="26988"/>
            <a:ext cx="6578204" cy="908050"/>
          </a:xfrm>
        </p:spPr>
        <p:txBody>
          <a:bodyPr/>
          <a:lstStyle/>
          <a:p>
            <a:r>
              <a:rPr lang="tr-TR" altLang="tr-TR" sz="2400" dirty="0" smtClean="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52</a:t>
            </a:fld>
            <a:endParaRPr lang="tr-TR" altLang="tr-TR" sz="1200" dirty="0" smtClean="0">
              <a:solidFill>
                <a:srgbClr val="898989"/>
              </a:solidFill>
            </a:endParaRPr>
          </a:p>
        </p:txBody>
      </p:sp>
      <p:sp>
        <p:nvSpPr>
          <p:cNvPr id="37895" name="Dikdörtgen 10"/>
          <p:cNvSpPr>
            <a:spLocks noChangeArrowheads="1"/>
          </p:cNvSpPr>
          <p:nvPr/>
        </p:nvSpPr>
        <p:spPr bwMode="auto">
          <a:xfrm>
            <a:off x="438547" y="1196752"/>
            <a:ext cx="747937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6</a:t>
            </a:r>
            <a:r>
              <a:rPr lang="tr-TR" altLang="tr-TR" sz="2800" b="1" dirty="0" smtClean="0">
                <a:solidFill>
                  <a:srgbClr val="FF0000"/>
                </a:solidFill>
              </a:rPr>
              <a:t>. Anasınıfı Öğretmenleri</a:t>
            </a:r>
            <a:endParaRPr lang="tr-TR" altLang="tr-TR" sz="1900" b="1" dirty="0"/>
          </a:p>
        </p:txBody>
      </p:sp>
      <p:sp>
        <p:nvSpPr>
          <p:cNvPr id="15" name="Dikdörtgen 14"/>
          <p:cNvSpPr/>
          <p:nvPr/>
        </p:nvSpPr>
        <p:spPr>
          <a:xfrm>
            <a:off x="-46846" y="3722203"/>
            <a:ext cx="629368"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Dikdörtgen 15"/>
          <p:cNvSpPr/>
          <p:nvPr/>
        </p:nvSpPr>
        <p:spPr>
          <a:xfrm>
            <a:off x="9278277" y="1908432"/>
            <a:ext cx="629368"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5"/>
          <p:cNvPicPr>
            <a:picLocks noChangeAspect="1"/>
          </p:cNvPicPr>
          <p:nvPr/>
        </p:nvPicPr>
        <p:blipFill>
          <a:blip r:embed="rId2"/>
          <a:stretch>
            <a:fillRect/>
          </a:stretch>
        </p:blipFill>
        <p:spPr>
          <a:xfrm>
            <a:off x="565950" y="1611438"/>
            <a:ext cx="2239169" cy="3552825"/>
          </a:xfrm>
          <a:prstGeom prst="rect">
            <a:avLst/>
          </a:prstGeom>
        </p:spPr>
      </p:pic>
      <p:pic>
        <p:nvPicPr>
          <p:cNvPr id="7" name="Picture 6"/>
          <p:cNvPicPr>
            <a:picLocks noChangeAspect="1"/>
          </p:cNvPicPr>
          <p:nvPr/>
        </p:nvPicPr>
        <p:blipFill>
          <a:blip r:embed="rId3"/>
          <a:stretch>
            <a:fillRect/>
          </a:stretch>
        </p:blipFill>
        <p:spPr>
          <a:xfrm>
            <a:off x="2926812" y="1611437"/>
            <a:ext cx="6314715" cy="2836912"/>
          </a:xfrm>
          <a:prstGeom prst="rect">
            <a:avLst/>
          </a:prstGeom>
        </p:spPr>
      </p:pic>
      <p:sp>
        <p:nvSpPr>
          <p:cNvPr id="8" name="TextBox 7"/>
          <p:cNvSpPr txBox="1"/>
          <p:nvPr/>
        </p:nvSpPr>
        <p:spPr>
          <a:xfrm>
            <a:off x="3002783" y="4706119"/>
            <a:ext cx="6084676" cy="1708160"/>
          </a:xfrm>
          <a:prstGeom prst="rect">
            <a:avLst/>
          </a:prstGeom>
          <a:noFill/>
        </p:spPr>
        <p:txBody>
          <a:bodyPr wrap="square" rtlCol="0">
            <a:spAutoFit/>
          </a:bodyPr>
          <a:lstStyle/>
          <a:p>
            <a:pPr algn="just"/>
            <a:r>
              <a:rPr lang="tr-TR" dirty="0" smtClean="0"/>
              <a:t>Bina kullanımı ekranında  anasınıfı olarak kullanılan alana anasınıfı girişi yaptıysanız bu modülü doldurmanız gerekir. Eğer kurumda anasınıfı yoksa bu ekrana hiçbir veri girişi yapmadan boş kayıt yapınız.</a:t>
            </a:r>
            <a:endParaRPr lang="tr-TR" dirty="0"/>
          </a:p>
        </p:txBody>
      </p:sp>
    </p:spTree>
    <p:extLst>
      <p:ext uri="{BB962C8B-B14F-4D97-AF65-F5344CB8AC3E}">
        <p14:creationId xmlns:p14="http://schemas.microsoft.com/office/powerpoint/2010/main" val="10837418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3327796" y="1036531"/>
            <a:ext cx="6578204" cy="908050"/>
          </a:xfrm>
        </p:spPr>
        <p:txBody>
          <a:bodyPr/>
          <a:lstStyle/>
          <a:p>
            <a:r>
              <a:rPr lang="tr-TR" altLang="tr-TR" sz="2400" dirty="0" smtClean="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53</a:t>
            </a:fld>
            <a:endParaRPr lang="tr-TR" altLang="tr-TR" sz="1200" dirty="0" smtClean="0">
              <a:solidFill>
                <a:srgbClr val="898989"/>
              </a:solidFill>
            </a:endParaRPr>
          </a:p>
        </p:txBody>
      </p:sp>
      <p:sp>
        <p:nvSpPr>
          <p:cNvPr id="37894"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37895" name="Dikdörtgen 10"/>
          <p:cNvSpPr>
            <a:spLocks noChangeArrowheads="1"/>
          </p:cNvSpPr>
          <p:nvPr/>
        </p:nvSpPr>
        <p:spPr bwMode="auto">
          <a:xfrm>
            <a:off x="438548" y="1069976"/>
            <a:ext cx="747937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7</a:t>
            </a:r>
            <a:r>
              <a:rPr lang="tr-TR" altLang="tr-TR" sz="2800" b="1" dirty="0" smtClean="0">
                <a:solidFill>
                  <a:srgbClr val="FF0000"/>
                </a:solidFill>
              </a:rPr>
              <a:t>. Kütüphane / Materyal</a:t>
            </a:r>
            <a:endParaRPr lang="tr-TR" altLang="tr-TR" sz="1900" b="1" dirty="0"/>
          </a:p>
        </p:txBody>
      </p:sp>
      <p:sp>
        <p:nvSpPr>
          <p:cNvPr id="15" name="Dikdörtgen 14"/>
          <p:cNvSpPr/>
          <p:nvPr/>
        </p:nvSpPr>
        <p:spPr>
          <a:xfrm>
            <a:off x="-46846" y="3722203"/>
            <a:ext cx="629368"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Dikdörtgen 15"/>
          <p:cNvSpPr/>
          <p:nvPr/>
        </p:nvSpPr>
        <p:spPr>
          <a:xfrm>
            <a:off x="9278277" y="1908432"/>
            <a:ext cx="629368"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Box 7"/>
          <p:cNvSpPr txBox="1"/>
          <p:nvPr/>
        </p:nvSpPr>
        <p:spPr>
          <a:xfrm>
            <a:off x="2989547" y="4135211"/>
            <a:ext cx="6084676" cy="1384995"/>
          </a:xfrm>
          <a:prstGeom prst="rect">
            <a:avLst/>
          </a:prstGeom>
          <a:noFill/>
        </p:spPr>
        <p:txBody>
          <a:bodyPr wrap="square" rtlCol="0">
            <a:spAutoFit/>
          </a:bodyPr>
          <a:lstStyle/>
          <a:p>
            <a:pPr algn="just"/>
            <a:r>
              <a:rPr lang="tr-TR" dirty="0" smtClean="0"/>
              <a:t>Bina kullanımı ekranında kütüphane sayısı girişi yaptıysanız bu modülü doldurmanız gerekir. Eğer kurumda kütüphane yoksa bu ekrana hiçbir veri girişi yapmadan boş kayıt yapınız.</a:t>
            </a:r>
            <a:endParaRPr lang="tr-TR" dirty="0"/>
          </a:p>
        </p:txBody>
      </p:sp>
      <p:pic>
        <p:nvPicPr>
          <p:cNvPr id="2" name="Picture 1"/>
          <p:cNvPicPr>
            <a:picLocks noChangeAspect="1"/>
          </p:cNvPicPr>
          <p:nvPr/>
        </p:nvPicPr>
        <p:blipFill>
          <a:blip r:embed="rId2"/>
          <a:stretch>
            <a:fillRect/>
          </a:stretch>
        </p:blipFill>
        <p:spPr>
          <a:xfrm>
            <a:off x="600453" y="1657350"/>
            <a:ext cx="2187575" cy="3543300"/>
          </a:xfrm>
          <a:prstGeom prst="rect">
            <a:avLst/>
          </a:prstGeom>
        </p:spPr>
      </p:pic>
      <p:pic>
        <p:nvPicPr>
          <p:cNvPr id="3" name="Picture 2"/>
          <p:cNvPicPr>
            <a:picLocks noChangeAspect="1"/>
          </p:cNvPicPr>
          <p:nvPr/>
        </p:nvPicPr>
        <p:blipFill>
          <a:blip r:embed="rId3"/>
          <a:stretch>
            <a:fillRect/>
          </a:stretch>
        </p:blipFill>
        <p:spPr>
          <a:xfrm>
            <a:off x="2989547" y="1623879"/>
            <a:ext cx="6152218" cy="2237170"/>
          </a:xfrm>
          <a:prstGeom prst="rect">
            <a:avLst/>
          </a:prstGeom>
        </p:spPr>
      </p:pic>
    </p:spTree>
    <p:extLst>
      <p:ext uri="{BB962C8B-B14F-4D97-AF65-F5344CB8AC3E}">
        <p14:creationId xmlns:p14="http://schemas.microsoft.com/office/powerpoint/2010/main" val="6083574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2700073" y="877888"/>
            <a:ext cx="6578204" cy="908050"/>
          </a:xfrm>
        </p:spPr>
        <p:txBody>
          <a:bodyPr/>
          <a:lstStyle/>
          <a:p>
            <a:r>
              <a:rPr lang="tr-TR" altLang="tr-TR" sz="2400" dirty="0" smtClean="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54</a:t>
            </a:fld>
            <a:endParaRPr lang="tr-TR" altLang="tr-TR" sz="1200" dirty="0" smtClean="0">
              <a:solidFill>
                <a:srgbClr val="898989"/>
              </a:solidFill>
            </a:endParaRPr>
          </a:p>
        </p:txBody>
      </p:sp>
      <p:sp>
        <p:nvSpPr>
          <p:cNvPr id="37895" name="Dikdörtgen 10"/>
          <p:cNvSpPr>
            <a:spLocks noChangeArrowheads="1"/>
          </p:cNvSpPr>
          <p:nvPr/>
        </p:nvSpPr>
        <p:spPr bwMode="auto">
          <a:xfrm>
            <a:off x="438548" y="1069976"/>
            <a:ext cx="747937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8</a:t>
            </a:r>
            <a:r>
              <a:rPr lang="tr-TR" altLang="tr-TR" sz="2800" b="1" dirty="0" smtClean="0">
                <a:solidFill>
                  <a:srgbClr val="FF0000"/>
                </a:solidFill>
              </a:rPr>
              <a:t>. Kütüphane / Kullanım</a:t>
            </a:r>
            <a:endParaRPr lang="tr-TR" altLang="tr-TR" sz="1900" b="1" dirty="0"/>
          </a:p>
        </p:txBody>
      </p:sp>
      <p:sp>
        <p:nvSpPr>
          <p:cNvPr id="15" name="Dikdörtgen 14"/>
          <p:cNvSpPr/>
          <p:nvPr/>
        </p:nvSpPr>
        <p:spPr>
          <a:xfrm>
            <a:off x="-46846" y="3722203"/>
            <a:ext cx="629368"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Dikdörtgen 15"/>
          <p:cNvSpPr/>
          <p:nvPr/>
        </p:nvSpPr>
        <p:spPr>
          <a:xfrm>
            <a:off x="9278277" y="1908432"/>
            <a:ext cx="629368"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Box 7"/>
          <p:cNvSpPr txBox="1"/>
          <p:nvPr/>
        </p:nvSpPr>
        <p:spPr>
          <a:xfrm>
            <a:off x="3020799" y="3722203"/>
            <a:ext cx="6084676" cy="1384995"/>
          </a:xfrm>
          <a:prstGeom prst="rect">
            <a:avLst/>
          </a:prstGeom>
          <a:noFill/>
        </p:spPr>
        <p:txBody>
          <a:bodyPr wrap="square" rtlCol="0">
            <a:spAutoFit/>
          </a:bodyPr>
          <a:lstStyle/>
          <a:p>
            <a:pPr algn="just"/>
            <a:r>
              <a:rPr lang="tr-TR" dirty="0" smtClean="0"/>
              <a:t>Bina kullanımı ekranında kütüphane sayısı girişi yaptıysanız bu modülü doldurmanız gerekir. Eğer kurumda kütüphane yoksa bu ekrana hiçbir veri girişi yapmadan boş kayıt yapınız.</a:t>
            </a:r>
            <a:endParaRPr lang="tr-TR" dirty="0"/>
          </a:p>
        </p:txBody>
      </p:sp>
      <p:pic>
        <p:nvPicPr>
          <p:cNvPr id="4" name="Picture 3"/>
          <p:cNvPicPr>
            <a:picLocks noChangeAspect="1"/>
          </p:cNvPicPr>
          <p:nvPr/>
        </p:nvPicPr>
        <p:blipFill>
          <a:blip r:embed="rId2"/>
          <a:stretch>
            <a:fillRect/>
          </a:stretch>
        </p:blipFill>
        <p:spPr>
          <a:xfrm>
            <a:off x="609556" y="1623880"/>
            <a:ext cx="2187575" cy="3514725"/>
          </a:xfrm>
          <a:prstGeom prst="rect">
            <a:avLst/>
          </a:prstGeom>
        </p:spPr>
      </p:pic>
      <p:pic>
        <p:nvPicPr>
          <p:cNvPr id="5" name="Picture 4"/>
          <p:cNvPicPr>
            <a:picLocks noChangeAspect="1"/>
          </p:cNvPicPr>
          <p:nvPr/>
        </p:nvPicPr>
        <p:blipFill>
          <a:blip r:embed="rId3"/>
          <a:stretch>
            <a:fillRect/>
          </a:stretch>
        </p:blipFill>
        <p:spPr>
          <a:xfrm>
            <a:off x="2935562" y="1620443"/>
            <a:ext cx="6169914" cy="1522147"/>
          </a:xfrm>
          <a:prstGeom prst="rect">
            <a:avLst/>
          </a:prstGeom>
        </p:spPr>
      </p:pic>
      <p:sp>
        <p:nvSpPr>
          <p:cNvPr id="17" name="TextBox 16"/>
          <p:cNvSpPr txBox="1"/>
          <p:nvPr/>
        </p:nvSpPr>
        <p:spPr>
          <a:xfrm>
            <a:off x="438548" y="5129459"/>
            <a:ext cx="8608498" cy="1384995"/>
          </a:xfrm>
          <a:prstGeom prst="rect">
            <a:avLst/>
          </a:prstGeom>
          <a:noFill/>
        </p:spPr>
        <p:txBody>
          <a:bodyPr wrap="square" rtlCol="0">
            <a:spAutoFit/>
          </a:bodyPr>
          <a:lstStyle/>
          <a:p>
            <a:pPr algn="just"/>
            <a:r>
              <a:rPr lang="tr-TR" dirty="0" smtClean="0"/>
              <a:t>Özel okullarda Bilişim/İnternet ve Çevre Birimlerinden sonra 2 alt başlık daha vardır. </a:t>
            </a:r>
            <a:r>
              <a:rPr lang="tr-TR" b="1" dirty="0" smtClean="0">
                <a:solidFill>
                  <a:srgbClr val="FF0000"/>
                </a:solidFill>
              </a:rPr>
              <a:t>Bilgisayar Laboratuarları/Bt Sınıfları </a:t>
            </a:r>
            <a:r>
              <a:rPr lang="tr-TR" dirty="0" smtClean="0"/>
              <a:t>ve </a:t>
            </a:r>
            <a:r>
              <a:rPr lang="tr-TR" b="1" dirty="0" smtClean="0">
                <a:solidFill>
                  <a:srgbClr val="FF0000"/>
                </a:solidFill>
              </a:rPr>
              <a:t>Bilişim/Bilgisayar modülü</a:t>
            </a:r>
            <a:r>
              <a:rPr lang="tr-TR" dirty="0" smtClean="0"/>
              <a:t>. Özel okullar ekstradan bu moduüllere giriş yapıp kaydedecekler.</a:t>
            </a:r>
            <a:endParaRPr lang="tr-TR" dirty="0"/>
          </a:p>
        </p:txBody>
      </p:sp>
    </p:spTree>
    <p:extLst>
      <p:ext uri="{BB962C8B-B14F-4D97-AF65-F5344CB8AC3E}">
        <p14:creationId xmlns:p14="http://schemas.microsoft.com/office/powerpoint/2010/main" val="26525210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4088904" y="982453"/>
            <a:ext cx="6578204" cy="908050"/>
          </a:xfrm>
        </p:spPr>
        <p:txBody>
          <a:bodyPr/>
          <a:lstStyle/>
          <a:p>
            <a:r>
              <a:rPr lang="tr-TR" altLang="tr-TR" sz="2400" dirty="0" smtClean="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55</a:t>
            </a:fld>
            <a:endParaRPr lang="tr-TR" altLang="tr-TR" sz="1200" dirty="0" smtClean="0">
              <a:solidFill>
                <a:srgbClr val="898989"/>
              </a:solidFill>
            </a:endParaRPr>
          </a:p>
        </p:txBody>
      </p:sp>
      <p:sp>
        <p:nvSpPr>
          <p:cNvPr id="37895" name="Dikdörtgen 10"/>
          <p:cNvSpPr>
            <a:spLocks noChangeArrowheads="1"/>
          </p:cNvSpPr>
          <p:nvPr/>
        </p:nvSpPr>
        <p:spPr bwMode="auto">
          <a:xfrm>
            <a:off x="438548" y="1196752"/>
            <a:ext cx="747937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9</a:t>
            </a:r>
            <a:r>
              <a:rPr lang="tr-TR" altLang="tr-TR" sz="2800" b="1" dirty="0" smtClean="0">
                <a:solidFill>
                  <a:srgbClr val="FF0000"/>
                </a:solidFill>
              </a:rPr>
              <a:t>. Bilişim/İnternet ve Çevre Birimleri</a:t>
            </a:r>
            <a:endParaRPr lang="tr-TR" altLang="tr-TR" sz="1900" b="1" dirty="0"/>
          </a:p>
        </p:txBody>
      </p:sp>
      <p:sp>
        <p:nvSpPr>
          <p:cNvPr id="15" name="Dikdörtgen 14"/>
          <p:cNvSpPr/>
          <p:nvPr/>
        </p:nvSpPr>
        <p:spPr>
          <a:xfrm>
            <a:off x="-46846" y="3722203"/>
            <a:ext cx="629368"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Dikdörtgen 15"/>
          <p:cNvSpPr/>
          <p:nvPr/>
        </p:nvSpPr>
        <p:spPr>
          <a:xfrm>
            <a:off x="9278277" y="1908432"/>
            <a:ext cx="629368"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Box 7"/>
          <p:cNvSpPr txBox="1"/>
          <p:nvPr/>
        </p:nvSpPr>
        <p:spPr>
          <a:xfrm>
            <a:off x="3193601" y="5219700"/>
            <a:ext cx="6084676" cy="415498"/>
          </a:xfrm>
          <a:prstGeom prst="rect">
            <a:avLst/>
          </a:prstGeom>
          <a:noFill/>
        </p:spPr>
        <p:txBody>
          <a:bodyPr wrap="square" rtlCol="0">
            <a:spAutoFit/>
          </a:bodyPr>
          <a:lstStyle/>
          <a:p>
            <a:pPr algn="just"/>
            <a:r>
              <a:rPr lang="tr-TR" dirty="0" smtClean="0"/>
              <a:t>Mevcut verileri girip kaydediyoruz.</a:t>
            </a:r>
            <a:endParaRPr lang="tr-TR" dirty="0"/>
          </a:p>
        </p:txBody>
      </p:sp>
      <p:pic>
        <p:nvPicPr>
          <p:cNvPr id="2" name="Picture 1"/>
          <p:cNvPicPr>
            <a:picLocks noChangeAspect="1"/>
          </p:cNvPicPr>
          <p:nvPr/>
        </p:nvPicPr>
        <p:blipFill>
          <a:blip r:embed="rId2"/>
          <a:stretch>
            <a:fillRect/>
          </a:stretch>
        </p:blipFill>
        <p:spPr>
          <a:xfrm>
            <a:off x="619148" y="1638300"/>
            <a:ext cx="2228850" cy="3581400"/>
          </a:xfrm>
          <a:prstGeom prst="rect">
            <a:avLst/>
          </a:prstGeom>
        </p:spPr>
      </p:pic>
      <p:pic>
        <p:nvPicPr>
          <p:cNvPr id="3" name="Picture 2"/>
          <p:cNvPicPr>
            <a:picLocks noChangeAspect="1"/>
          </p:cNvPicPr>
          <p:nvPr/>
        </p:nvPicPr>
        <p:blipFill>
          <a:blip r:embed="rId3"/>
          <a:stretch>
            <a:fillRect/>
          </a:stretch>
        </p:blipFill>
        <p:spPr>
          <a:xfrm>
            <a:off x="2887721" y="1635119"/>
            <a:ext cx="6411617" cy="3543313"/>
          </a:xfrm>
          <a:prstGeom prst="rect">
            <a:avLst/>
          </a:prstGeom>
        </p:spPr>
      </p:pic>
      <p:sp>
        <p:nvSpPr>
          <p:cNvPr id="17" name="TextBox 16"/>
          <p:cNvSpPr txBox="1"/>
          <p:nvPr/>
        </p:nvSpPr>
        <p:spPr>
          <a:xfrm>
            <a:off x="732387" y="5547273"/>
            <a:ext cx="8828179" cy="738664"/>
          </a:xfrm>
          <a:prstGeom prst="rect">
            <a:avLst/>
          </a:prstGeom>
          <a:noFill/>
        </p:spPr>
        <p:txBody>
          <a:bodyPr wrap="square" rtlCol="0">
            <a:spAutoFit/>
          </a:bodyPr>
          <a:lstStyle/>
          <a:p>
            <a:pPr algn="ctr"/>
            <a:r>
              <a:rPr lang="tr-TR" b="1" dirty="0" smtClean="0">
                <a:solidFill>
                  <a:srgbClr val="FF0000"/>
                </a:solidFill>
              </a:rPr>
              <a:t>Girişler bu aşamada son buluyor.  Daha sonra bir alt menü Durum ve Onay ekranına geçiş yapınız.</a:t>
            </a:r>
            <a:endParaRPr lang="tr-TR" b="1" dirty="0">
              <a:solidFill>
                <a:srgbClr val="FF0000"/>
              </a:solidFill>
            </a:endParaRPr>
          </a:p>
        </p:txBody>
      </p:sp>
    </p:spTree>
    <p:extLst>
      <p:ext uri="{BB962C8B-B14F-4D97-AF65-F5344CB8AC3E}">
        <p14:creationId xmlns:p14="http://schemas.microsoft.com/office/powerpoint/2010/main" val="19222958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3440832" y="1052736"/>
            <a:ext cx="6578204" cy="908050"/>
          </a:xfrm>
        </p:spPr>
        <p:txBody>
          <a:bodyPr/>
          <a:lstStyle/>
          <a:p>
            <a:r>
              <a:rPr lang="tr-TR" altLang="tr-TR" sz="2400" dirty="0" smtClean="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56</a:t>
            </a:fld>
            <a:endParaRPr lang="tr-TR" altLang="tr-TR" sz="1200" dirty="0" smtClean="0">
              <a:solidFill>
                <a:srgbClr val="898989"/>
              </a:solidFill>
            </a:endParaRPr>
          </a:p>
        </p:txBody>
      </p:sp>
      <p:sp>
        <p:nvSpPr>
          <p:cNvPr id="37895" name="Dikdörtgen 10"/>
          <p:cNvSpPr>
            <a:spLocks noChangeArrowheads="1"/>
          </p:cNvSpPr>
          <p:nvPr/>
        </p:nvSpPr>
        <p:spPr bwMode="auto">
          <a:xfrm>
            <a:off x="200472" y="1320646"/>
            <a:ext cx="4514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smtClean="0">
                <a:solidFill>
                  <a:srgbClr val="FF0000"/>
                </a:solidFill>
              </a:rPr>
              <a:t>DURUM VE ONAY EKRANI</a:t>
            </a:r>
            <a:endParaRPr lang="tr-TR" altLang="tr-TR" sz="1900" b="1" dirty="0"/>
          </a:p>
        </p:txBody>
      </p:sp>
      <p:sp>
        <p:nvSpPr>
          <p:cNvPr id="15" name="Dikdörtgen 14"/>
          <p:cNvSpPr/>
          <p:nvPr/>
        </p:nvSpPr>
        <p:spPr>
          <a:xfrm>
            <a:off x="31445" y="2597633"/>
            <a:ext cx="558443" cy="794403"/>
          </a:xfrm>
          <a:prstGeom prst="rect">
            <a:avLst/>
          </a:prstGeom>
          <a:solidFill>
            <a:srgbClr val="FFFF00">
              <a:alpha val="93000"/>
            </a:srgbClr>
          </a:solidFill>
        </p:spPr>
        <p:txBody>
          <a:bodyPr wrap="square" lIns="180000" tIns="180000" rIns="180000" bIns="180000">
            <a:spAutoFit/>
          </a:bodyPr>
          <a:lstStyle/>
          <a:p>
            <a:pPr algn="ctr"/>
            <a:r>
              <a:rPr lang="tr-TR" sz="2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tr-TR"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Box 7"/>
          <p:cNvSpPr txBox="1"/>
          <p:nvPr/>
        </p:nvSpPr>
        <p:spPr>
          <a:xfrm>
            <a:off x="582521" y="4989863"/>
            <a:ext cx="9270532" cy="1061829"/>
          </a:xfrm>
          <a:prstGeom prst="rect">
            <a:avLst/>
          </a:prstGeom>
          <a:noFill/>
        </p:spPr>
        <p:txBody>
          <a:bodyPr wrap="square" rtlCol="0">
            <a:spAutoFit/>
          </a:bodyPr>
          <a:lstStyle/>
          <a:p>
            <a:pPr algn="just"/>
            <a:r>
              <a:rPr lang="tr-TR" dirty="0" smtClean="0"/>
              <a:t>Bu ekranda eğer tüm veriler sağlıklı ve doğru bir şeklide girilmişse sistem tüm işlemleri </a:t>
            </a:r>
            <a:r>
              <a:rPr lang="tr-TR" b="1" dirty="0" smtClean="0">
                <a:solidFill>
                  <a:srgbClr val="FF0000"/>
                </a:solidFill>
              </a:rPr>
              <a:t>yapıldı</a:t>
            </a:r>
            <a:r>
              <a:rPr lang="tr-TR" dirty="0" smtClean="0"/>
              <a:t> olarak yansıtacaktır. Tüm veriler yapıldı ise </a:t>
            </a:r>
            <a:r>
              <a:rPr lang="tr-TR" b="1" dirty="0" smtClean="0">
                <a:solidFill>
                  <a:srgbClr val="FF0000"/>
                </a:solidFill>
              </a:rPr>
              <a:t>kurum onay işlemlerine</a:t>
            </a:r>
            <a:r>
              <a:rPr lang="tr-TR" dirty="0" smtClean="0"/>
              <a:t> geçip onay vermeniz gerekir.</a:t>
            </a:r>
            <a:endParaRPr lang="tr-TR" dirty="0"/>
          </a:p>
        </p:txBody>
      </p:sp>
      <p:pic>
        <p:nvPicPr>
          <p:cNvPr id="4" name="Picture 3"/>
          <p:cNvPicPr>
            <a:picLocks noChangeAspect="1"/>
          </p:cNvPicPr>
          <p:nvPr/>
        </p:nvPicPr>
        <p:blipFill>
          <a:blip r:embed="rId2"/>
          <a:stretch>
            <a:fillRect/>
          </a:stretch>
        </p:blipFill>
        <p:spPr>
          <a:xfrm>
            <a:off x="582522" y="1843866"/>
            <a:ext cx="9254198" cy="3113955"/>
          </a:xfrm>
          <a:prstGeom prst="rect">
            <a:avLst/>
          </a:prstGeom>
        </p:spPr>
      </p:pic>
    </p:spTree>
    <p:extLst>
      <p:ext uri="{BB962C8B-B14F-4D97-AF65-F5344CB8AC3E}">
        <p14:creationId xmlns:p14="http://schemas.microsoft.com/office/powerpoint/2010/main" val="29048901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86449" y="980728"/>
            <a:ext cx="8915400" cy="908050"/>
          </a:xfrm>
        </p:spPr>
        <p:txBody>
          <a:bodyPr/>
          <a:lstStyle/>
          <a:p>
            <a:r>
              <a:rPr lang="tr-TR" altLang="tr-TR" sz="2800" dirty="0" smtClean="0"/>
              <a:t>Tahsis Durumu – Bina Kullanımı</a:t>
            </a:r>
          </a:p>
        </p:txBody>
      </p:sp>
      <p:sp>
        <p:nvSpPr>
          <p:cNvPr id="337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40B2C12-9925-4A01-A943-E7A845CC388F}" type="slidenum">
              <a:rPr lang="tr-TR" altLang="tr-TR" sz="1200" smtClean="0">
                <a:solidFill>
                  <a:srgbClr val="898989"/>
                </a:solidFill>
              </a:rPr>
              <a:pPr>
                <a:spcBef>
                  <a:spcPct val="0"/>
                </a:spcBef>
                <a:buFontTx/>
                <a:buNone/>
              </a:pPr>
              <a:t>57</a:t>
            </a:fld>
            <a:endParaRPr lang="tr-TR" altLang="tr-TR" sz="1200" smtClean="0">
              <a:solidFill>
                <a:srgbClr val="898989"/>
              </a:solidFill>
            </a:endParaRPr>
          </a:p>
        </p:txBody>
      </p:sp>
      <p:sp>
        <p:nvSpPr>
          <p:cNvPr id="33796" name="Rectangle 4"/>
          <p:cNvSpPr>
            <a:spLocks noChangeArrowheads="1"/>
          </p:cNvSpPr>
          <p:nvPr/>
        </p:nvSpPr>
        <p:spPr bwMode="auto">
          <a:xfrm>
            <a:off x="490141" y="1579563"/>
            <a:ext cx="8915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anose="05000000000000000000" pitchFamily="2" charset="2"/>
              <a:buChar char="q"/>
            </a:pPr>
            <a:r>
              <a:rPr lang="tr-TR" altLang="tr-TR" sz="2400">
                <a:latin typeface="Arial" panose="020B0604020202020204" pitchFamily="34" charset="0"/>
              </a:rPr>
              <a:t>Aynı binayı kullanan lise, bağlı kuruluş, ilçe MEM, Dershane, MTSK, Muhtelif Kurs gibi kurumlar ise; kurumlardan birini ev sahibi kurum gibi gösterecek ev sahibi kurum bina durumu ve bina kullanımını dolduracak, misafir kurum ise tahsis durumunu dolduracaktır. Kurumdaki toplam derslik ev sahibi kurum tarafından Derslik sayısı (kullanılan kullanılmayan anasınıfı dahil) bölümüne yazılacak, ev sahibi kurumun kendi kullandığı derslik sayısı ise Derslik sayısı (aktif olarak kullanılan anasınıfı hariç) bölümüne yazılacaktır.</a:t>
            </a:r>
          </a:p>
        </p:txBody>
      </p:sp>
      <p:sp>
        <p:nvSpPr>
          <p:cNvPr id="33797"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Tree>
    <p:extLst>
      <p:ext uri="{BB962C8B-B14F-4D97-AF65-F5344CB8AC3E}">
        <p14:creationId xmlns:p14="http://schemas.microsoft.com/office/powerpoint/2010/main" val="2483471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04528" y="1268760"/>
            <a:ext cx="8915400" cy="908050"/>
          </a:xfrm>
        </p:spPr>
        <p:txBody>
          <a:bodyPr/>
          <a:lstStyle/>
          <a:p>
            <a:r>
              <a:rPr lang="tr-TR" altLang="tr-TR" sz="2800" dirty="0" smtClean="0"/>
              <a:t>Bina Kullanımı (Derslik Sayısı)</a:t>
            </a:r>
          </a:p>
        </p:txBody>
      </p:sp>
      <p:sp>
        <p:nvSpPr>
          <p:cNvPr id="348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537F70-F230-42DE-99AC-56C7C364E313}" type="slidenum">
              <a:rPr lang="tr-TR" altLang="tr-TR" sz="1200" smtClean="0">
                <a:solidFill>
                  <a:srgbClr val="898989"/>
                </a:solidFill>
              </a:rPr>
              <a:pPr>
                <a:spcBef>
                  <a:spcPct val="0"/>
                </a:spcBef>
                <a:buFontTx/>
                <a:buNone/>
              </a:pPr>
              <a:t>58</a:t>
            </a:fld>
            <a:endParaRPr lang="tr-TR" altLang="tr-TR" sz="1200" smtClean="0">
              <a:solidFill>
                <a:srgbClr val="898989"/>
              </a:solidFill>
            </a:endParaRPr>
          </a:p>
        </p:txBody>
      </p:sp>
      <p:sp>
        <p:nvSpPr>
          <p:cNvPr id="34820" name="Rectangle 4"/>
          <p:cNvSpPr>
            <a:spLocks noChangeArrowheads="1"/>
          </p:cNvSpPr>
          <p:nvPr/>
        </p:nvSpPr>
        <p:spPr bwMode="auto">
          <a:xfrm>
            <a:off x="598488" y="2406650"/>
            <a:ext cx="8915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q"/>
            </a:pPr>
            <a:r>
              <a:rPr lang="tr-TR" altLang="tr-TR" sz="2400">
                <a:latin typeface="Arial" panose="020B0604020202020204" pitchFamily="34" charset="0"/>
              </a:rPr>
              <a:t>Tahsis durumu olmayan okullarda (sadece kendi binasını kendisi kullanan okullar); </a:t>
            </a:r>
          </a:p>
          <a:p>
            <a:pPr>
              <a:spcBef>
                <a:spcPct val="0"/>
              </a:spcBef>
              <a:buFont typeface="Wingdings" panose="05000000000000000000" pitchFamily="2" charset="2"/>
              <a:buChar char="q"/>
            </a:pPr>
            <a:r>
              <a:rPr lang="tr-TR" altLang="tr-TR" sz="2400">
                <a:latin typeface="Arial" panose="020B0604020202020204" pitchFamily="34" charset="0"/>
              </a:rPr>
              <a:t>Derslik sayısı (Kullanılan Kullanılmayan anasınıfı dahil)= Derslik sayısı (Aktif olarak kullanılan anasınıfı hariç) + Derslik sayısı (Kullanılmayan) + Derslik sayısı (Anasınıfı)</a:t>
            </a:r>
          </a:p>
          <a:p>
            <a:pPr>
              <a:spcBef>
                <a:spcPct val="0"/>
              </a:spcBef>
              <a:buFont typeface="Wingdings" panose="05000000000000000000" pitchFamily="2" charset="2"/>
              <a:buChar char="q"/>
            </a:pPr>
            <a:r>
              <a:rPr lang="tr-TR" altLang="tr-TR" sz="2400">
                <a:latin typeface="Arial" panose="020B0604020202020204" pitchFamily="34" charset="0"/>
              </a:rPr>
              <a:t>  eşitliği sağlanacaktır.</a:t>
            </a:r>
          </a:p>
        </p:txBody>
      </p:sp>
      <p:sp>
        <p:nvSpPr>
          <p:cNvPr id="3482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Tree>
    <p:extLst>
      <p:ext uri="{BB962C8B-B14F-4D97-AF65-F5344CB8AC3E}">
        <p14:creationId xmlns:p14="http://schemas.microsoft.com/office/powerpoint/2010/main" val="1648968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a:xfrm>
            <a:off x="1928664" y="980728"/>
            <a:ext cx="6578204" cy="908050"/>
          </a:xfrm>
        </p:spPr>
        <p:txBody>
          <a:bodyPr/>
          <a:lstStyle/>
          <a:p>
            <a:r>
              <a:rPr lang="tr-TR" altLang="tr-TR" sz="2400" dirty="0" smtClean="0"/>
              <a:t>Mebbis Modülü</a:t>
            </a:r>
          </a:p>
        </p:txBody>
      </p:sp>
      <p:sp>
        <p:nvSpPr>
          <p:cNvPr id="39939"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C433106-8DDE-401A-BD82-463C67470F7A}" type="slidenum">
              <a:rPr lang="tr-TR" altLang="tr-TR" sz="1200" smtClean="0">
                <a:solidFill>
                  <a:srgbClr val="898989"/>
                </a:solidFill>
              </a:rPr>
              <a:pPr>
                <a:spcBef>
                  <a:spcPct val="0"/>
                </a:spcBef>
                <a:buFontTx/>
                <a:buNone/>
              </a:pPr>
              <a:t>59</a:t>
            </a:fld>
            <a:endParaRPr lang="tr-TR" altLang="tr-TR" sz="1200" smtClean="0">
              <a:solidFill>
                <a:srgbClr val="898989"/>
              </a:solidFill>
            </a:endParaRPr>
          </a:p>
        </p:txBody>
      </p:sp>
      <p:sp>
        <p:nvSpPr>
          <p:cNvPr id="39942"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39943" name="Rectangle 3"/>
          <p:cNvSpPr>
            <a:spLocks noChangeArrowheads="1"/>
          </p:cNvSpPr>
          <p:nvPr/>
        </p:nvSpPr>
        <p:spPr bwMode="auto">
          <a:xfrm>
            <a:off x="239052" y="1700214"/>
            <a:ext cx="9474332"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90000"/>
              </a:lnSpc>
              <a:spcBef>
                <a:spcPct val="0"/>
              </a:spcBef>
              <a:buFont typeface="Wingdings" panose="05000000000000000000" pitchFamily="2" charset="2"/>
              <a:buChar char="q"/>
            </a:pPr>
            <a:r>
              <a:rPr lang="tr-TR" altLang="tr-TR" sz="2400" dirty="0" smtClean="0"/>
              <a:t>Yatılı </a:t>
            </a:r>
            <a:r>
              <a:rPr lang="tr-TR" altLang="tr-TR" sz="2400" dirty="0"/>
              <a:t>okullara ait pansiyon kapasitesi girişi devlet kurumları </a:t>
            </a:r>
            <a:r>
              <a:rPr lang="tr-TR" altLang="tr-TR" sz="2400" dirty="0" smtClean="0"/>
              <a:t>modülünden </a:t>
            </a:r>
            <a:r>
              <a:rPr lang="tr-TR" altLang="tr-TR" sz="2400" dirty="0"/>
              <a:t>bakanlık tarafından yapılmaktadır.</a:t>
            </a:r>
          </a:p>
          <a:p>
            <a:pPr algn="just">
              <a:lnSpc>
                <a:spcPct val="90000"/>
              </a:lnSpc>
              <a:spcBef>
                <a:spcPct val="0"/>
              </a:spcBef>
              <a:buFont typeface="Wingdings" panose="05000000000000000000" pitchFamily="2" charset="2"/>
              <a:buChar char="q"/>
            </a:pPr>
            <a:endParaRPr lang="tr-TR" altLang="tr-TR" sz="2400" dirty="0"/>
          </a:p>
          <a:p>
            <a:pPr algn="just">
              <a:lnSpc>
                <a:spcPct val="90000"/>
              </a:lnSpc>
              <a:spcBef>
                <a:spcPct val="0"/>
              </a:spcBef>
              <a:buFont typeface="Wingdings" panose="05000000000000000000" pitchFamily="2" charset="2"/>
              <a:buChar char="q"/>
            </a:pPr>
            <a:r>
              <a:rPr lang="tr-TR" altLang="tr-TR" sz="2400" dirty="0" smtClean="0"/>
              <a:t>Pansiyonlu </a:t>
            </a:r>
            <a:r>
              <a:rPr lang="tr-TR" altLang="tr-TR" sz="2400" dirty="0"/>
              <a:t>okulların bilgi girişleri ilçeler tarafından takip edilecek. </a:t>
            </a:r>
          </a:p>
          <a:p>
            <a:pPr algn="just">
              <a:lnSpc>
                <a:spcPct val="90000"/>
              </a:lnSpc>
              <a:spcBef>
                <a:spcPct val="0"/>
              </a:spcBef>
              <a:buFont typeface="Wingdings" panose="05000000000000000000" pitchFamily="2" charset="2"/>
              <a:buChar char="q"/>
            </a:pPr>
            <a:endParaRPr lang="tr-TR" altLang="tr-TR" sz="2400" dirty="0"/>
          </a:p>
          <a:p>
            <a:pPr algn="just">
              <a:lnSpc>
                <a:spcPct val="90000"/>
              </a:lnSpc>
              <a:spcBef>
                <a:spcPct val="0"/>
              </a:spcBef>
              <a:buFont typeface="Wingdings" panose="05000000000000000000" pitchFamily="2" charset="2"/>
              <a:buChar char="q"/>
            </a:pPr>
            <a:r>
              <a:rPr lang="tr-TR" altLang="tr-TR" sz="2400" dirty="0" smtClean="0"/>
              <a:t>Pansiyonda </a:t>
            </a:r>
            <a:r>
              <a:rPr lang="tr-TR" altLang="tr-TR" sz="2400" dirty="0"/>
              <a:t>kalan öğrencilerle ilgili bilgiler öğrencilerin pansiyonda kaldığı okul müdürlükleri tarafından e-okul </a:t>
            </a:r>
            <a:r>
              <a:rPr lang="tr-TR" altLang="tr-TR" sz="2400" dirty="0" smtClean="0"/>
              <a:t>modülüne </a:t>
            </a:r>
            <a:r>
              <a:rPr lang="tr-TR" altLang="tr-TR" sz="2400" dirty="0"/>
              <a:t>girilecektir. Yatılı öğrenci ekleme işlemi e-okul kurum işlemleri/bilgi giriş işlemleri/yatılı öğrenci bölümünden yapılacaktır.</a:t>
            </a:r>
          </a:p>
        </p:txBody>
      </p:sp>
    </p:spTree>
    <p:extLst>
      <p:ext uri="{BB962C8B-B14F-4D97-AF65-F5344CB8AC3E}">
        <p14:creationId xmlns:p14="http://schemas.microsoft.com/office/powerpoint/2010/main" val="1289759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3B8839-C782-430E-B47C-F67EF449157C}" type="slidenum">
              <a:rPr lang="tr-TR" altLang="tr-TR" smtClean="0"/>
              <a:pPr>
                <a:defRPr/>
              </a:pPr>
              <a:t>6</a:t>
            </a:fld>
            <a:endParaRPr lang="tr-TR" altLang="tr-TR" dirty="0"/>
          </a:p>
        </p:txBody>
      </p:sp>
      <p:sp>
        <p:nvSpPr>
          <p:cNvPr id="7" name="TextBox 6"/>
          <p:cNvSpPr txBox="1"/>
          <p:nvPr/>
        </p:nvSpPr>
        <p:spPr>
          <a:xfrm>
            <a:off x="1097156" y="1494328"/>
            <a:ext cx="8460586" cy="415498"/>
          </a:xfrm>
          <a:prstGeom prst="rect">
            <a:avLst/>
          </a:prstGeom>
          <a:noFill/>
        </p:spPr>
        <p:txBody>
          <a:bodyPr wrap="none" rtlCol="0">
            <a:spAutoFit/>
          </a:bodyPr>
          <a:lstStyle/>
          <a:p>
            <a:r>
              <a:rPr lang="tr-TR" b="1" dirty="0" smtClean="0">
                <a:solidFill>
                  <a:srgbClr val="FF0000"/>
                </a:solidFill>
              </a:rPr>
              <a:t>VERİ GİRİŞLERİNE BAŞLAMADAN ÖNCE MUTLAKA OKUYUNUZ</a:t>
            </a:r>
            <a:endParaRPr lang="tr-TR" b="1" dirty="0">
              <a:solidFill>
                <a:srgbClr val="FF0000"/>
              </a:solidFill>
            </a:endParaRPr>
          </a:p>
        </p:txBody>
      </p:sp>
      <p:sp>
        <p:nvSpPr>
          <p:cNvPr id="9" name="Rectangle 8"/>
          <p:cNvSpPr/>
          <p:nvPr/>
        </p:nvSpPr>
        <p:spPr>
          <a:xfrm>
            <a:off x="642342" y="2192745"/>
            <a:ext cx="8915400" cy="2985433"/>
          </a:xfrm>
          <a:prstGeom prst="rect">
            <a:avLst/>
          </a:prstGeom>
        </p:spPr>
        <p:txBody>
          <a:bodyPr wrap="square">
            <a:spAutoFit/>
          </a:bodyPr>
          <a:lstStyle/>
          <a:p>
            <a:pPr algn="ctr">
              <a:spcAft>
                <a:spcPts val="0"/>
              </a:spcAft>
            </a:pPr>
            <a:r>
              <a:rPr lang="tr-TR" dirty="0">
                <a:solidFill>
                  <a:srgbClr val="1F497D"/>
                </a:solidFill>
                <a:latin typeface="Calibri" panose="020F0502020204030204" pitchFamily="34" charset="0"/>
              </a:rPr>
              <a:t>Dersaneden okula dönüşen kurumlar, kendi ekranlarını güncelledikten sonra; </a:t>
            </a:r>
            <a:endParaRPr lang="tr-TR" dirty="0" smtClean="0">
              <a:solidFill>
                <a:srgbClr val="1F497D"/>
              </a:solidFill>
              <a:latin typeface="Calibri" panose="020F0502020204030204" pitchFamily="34" charset="0"/>
            </a:endParaRPr>
          </a:p>
          <a:p>
            <a:pPr algn="ctr">
              <a:spcAft>
                <a:spcPts val="0"/>
              </a:spcAft>
            </a:pPr>
            <a:r>
              <a:rPr lang="tr-TR" b="1" dirty="0" smtClean="0">
                <a:solidFill>
                  <a:srgbClr val="1F497D"/>
                </a:solidFill>
                <a:latin typeface="Calibri" panose="020F0502020204030204" pitchFamily="34" charset="0"/>
              </a:rPr>
              <a:t>Özel </a:t>
            </a:r>
            <a:r>
              <a:rPr lang="tr-TR" b="1" dirty="0">
                <a:solidFill>
                  <a:srgbClr val="1F497D"/>
                </a:solidFill>
                <a:latin typeface="Calibri" panose="020F0502020204030204" pitchFamily="34" charset="0"/>
              </a:rPr>
              <a:t>öğretim kurumları menüsü </a:t>
            </a:r>
            <a:r>
              <a:rPr lang="tr-TR" dirty="0">
                <a:solidFill>
                  <a:srgbClr val="1F497D"/>
                </a:solidFill>
                <a:latin typeface="Calibri" panose="020F0502020204030204" pitchFamily="34" charset="0"/>
              </a:rPr>
              <a:t>altındaki </a:t>
            </a:r>
            <a:r>
              <a:rPr lang="tr-TR" b="1" dirty="0">
                <a:solidFill>
                  <a:srgbClr val="FF0000"/>
                </a:solidFill>
                <a:latin typeface="Calibri" panose="020F0502020204030204" pitchFamily="34" charset="0"/>
              </a:rPr>
              <a:t>Dersane/Kurslar</a:t>
            </a:r>
            <a:r>
              <a:rPr lang="tr-TR" dirty="0">
                <a:solidFill>
                  <a:srgbClr val="1F497D"/>
                </a:solidFill>
                <a:latin typeface="Calibri" panose="020F0502020204030204" pitchFamily="34" charset="0"/>
              </a:rPr>
              <a:t> (Dersane /Kurslara girince dönüşüm öncesi dersanenin adını sistemden görecekler.) </a:t>
            </a:r>
            <a:r>
              <a:rPr lang="tr-TR" b="1" dirty="0">
                <a:solidFill>
                  <a:srgbClr val="FF0000"/>
                </a:solidFill>
                <a:latin typeface="Calibri" panose="020F0502020204030204" pitchFamily="34" charset="0"/>
              </a:rPr>
              <a:t>ve Kursiyer Öğrenci (Dersane) </a:t>
            </a:r>
            <a:r>
              <a:rPr lang="tr-TR" dirty="0">
                <a:solidFill>
                  <a:srgbClr val="222222"/>
                </a:solidFill>
                <a:latin typeface="Calibri" panose="020F0502020204030204" pitchFamily="34" charset="0"/>
              </a:rPr>
              <a:t>ekranlarını açıp dersane bilgilerini de gireceklerdir. </a:t>
            </a:r>
            <a:endParaRPr lang="tr-TR" sz="2000" dirty="0">
              <a:solidFill>
                <a:srgbClr val="222222"/>
              </a:solidFill>
              <a:latin typeface="Times New Roman" panose="02020603050405020304" pitchFamily="18" charset="0"/>
            </a:endParaRPr>
          </a:p>
          <a:p>
            <a:pPr algn="ctr">
              <a:spcAft>
                <a:spcPts val="0"/>
              </a:spcAft>
            </a:pPr>
            <a:r>
              <a:rPr lang="tr-TR" dirty="0">
                <a:solidFill>
                  <a:srgbClr val="222222"/>
                </a:solidFill>
                <a:latin typeface="Calibri" panose="020F0502020204030204" pitchFamily="34" charset="0"/>
              </a:rPr>
              <a:t> </a:t>
            </a:r>
            <a:endParaRPr lang="tr-TR" sz="2000" dirty="0">
              <a:solidFill>
                <a:srgbClr val="222222"/>
              </a:solidFill>
              <a:latin typeface="Times New Roman" panose="02020603050405020304" pitchFamily="18" charset="0"/>
            </a:endParaRPr>
          </a:p>
          <a:p>
            <a:pPr algn="ctr">
              <a:spcAft>
                <a:spcPts val="0"/>
              </a:spcAft>
            </a:pPr>
            <a:r>
              <a:rPr lang="tr-TR" b="1" dirty="0">
                <a:solidFill>
                  <a:srgbClr val="548DD4"/>
                </a:solidFill>
                <a:latin typeface="Calibri" panose="020F0502020204030204" pitchFamily="34" charset="0"/>
              </a:rPr>
              <a:t>Not:1- Dersane kursiyer öğrenci sayıları 1 Eylül </a:t>
            </a:r>
            <a:r>
              <a:rPr lang="tr-TR" b="1" dirty="0" smtClean="0">
                <a:solidFill>
                  <a:srgbClr val="548DD4"/>
                </a:solidFill>
                <a:latin typeface="Calibri" panose="020F0502020204030204" pitchFamily="34" charset="0"/>
              </a:rPr>
              <a:t>2015-1 </a:t>
            </a:r>
            <a:r>
              <a:rPr lang="tr-TR" b="1" dirty="0">
                <a:solidFill>
                  <a:srgbClr val="548DD4"/>
                </a:solidFill>
                <a:latin typeface="Calibri" panose="020F0502020204030204" pitchFamily="34" charset="0"/>
              </a:rPr>
              <a:t>Eylül </a:t>
            </a:r>
            <a:r>
              <a:rPr lang="tr-TR" b="1" dirty="0" smtClean="0">
                <a:solidFill>
                  <a:srgbClr val="548DD4"/>
                </a:solidFill>
                <a:latin typeface="Calibri" panose="020F0502020204030204" pitchFamily="34" charset="0"/>
              </a:rPr>
              <a:t>2016 </a:t>
            </a:r>
            <a:r>
              <a:rPr lang="tr-TR" b="1" dirty="0">
                <a:solidFill>
                  <a:srgbClr val="548DD4"/>
                </a:solidFill>
                <a:latin typeface="Calibri" panose="020F0502020204030204" pitchFamily="34" charset="0"/>
              </a:rPr>
              <a:t>dönemini kapsamaktadır.(Tablonun altında da açıklama mevcuttur.)</a:t>
            </a:r>
            <a:endParaRPr lang="tr-TR" sz="2000" dirty="0">
              <a:solidFill>
                <a:srgbClr val="222222"/>
              </a:solidFill>
              <a:latin typeface="Times New Roman" panose="02020603050405020304" pitchFamily="18" charset="0"/>
            </a:endParaRPr>
          </a:p>
          <a:p>
            <a:pPr algn="ctr">
              <a:spcAft>
                <a:spcPts val="0"/>
              </a:spcAft>
            </a:pPr>
            <a:r>
              <a:rPr lang="tr-TR" b="1" dirty="0">
                <a:solidFill>
                  <a:srgbClr val="548DD4"/>
                </a:solidFill>
                <a:latin typeface="Calibri" panose="020F0502020204030204" pitchFamily="34" charset="0"/>
              </a:rPr>
              <a:t>      </a:t>
            </a:r>
            <a:r>
              <a:rPr lang="tr-TR" sz="2000" b="1" dirty="0">
                <a:solidFill>
                  <a:srgbClr val="548DD4"/>
                </a:solidFill>
                <a:latin typeface="Calibri" panose="020F0502020204030204" pitchFamily="34" charset="0"/>
              </a:rPr>
              <a:t>  </a:t>
            </a:r>
            <a:r>
              <a:rPr lang="tr-TR" sz="2000" b="1" dirty="0">
                <a:solidFill>
                  <a:srgbClr val="FF0000"/>
                </a:solidFill>
                <a:latin typeface="Calibri" panose="020F0502020204030204" pitchFamily="34" charset="0"/>
              </a:rPr>
              <a:t>2- Kurumlar dersane ile ilgili bu 2 ekranı göremiyor ise, </a:t>
            </a:r>
            <a:r>
              <a:rPr lang="tr-TR" sz="2000" b="1" dirty="0" smtClean="0">
                <a:solidFill>
                  <a:srgbClr val="FF0000"/>
                </a:solidFill>
                <a:latin typeface="Calibri" panose="020F0502020204030204" pitchFamily="34" charset="0"/>
              </a:rPr>
              <a:t>İlçe </a:t>
            </a:r>
            <a:r>
              <a:rPr lang="tr-TR" sz="2000" b="1" dirty="0">
                <a:solidFill>
                  <a:srgbClr val="FF0000"/>
                </a:solidFill>
                <a:latin typeface="Calibri" panose="020F0502020204030204" pitchFamily="34" charset="0"/>
              </a:rPr>
              <a:t>MEBBİS sorumluları ile görüşerek bu 2 ekran için yetki tanımlaması yaptırsınlar.</a:t>
            </a:r>
            <a:endParaRPr lang="tr-TR" sz="2000" b="0" i="0" dirty="0">
              <a:solidFill>
                <a:srgbClr val="222222"/>
              </a:solidFill>
              <a:effectLst/>
              <a:latin typeface="Times New Roman" panose="02020603050405020304" pitchFamily="18" charset="0"/>
            </a:endParaRPr>
          </a:p>
        </p:txBody>
      </p:sp>
    </p:spTree>
    <p:extLst>
      <p:ext uri="{BB962C8B-B14F-4D97-AF65-F5344CB8AC3E}">
        <p14:creationId xmlns:p14="http://schemas.microsoft.com/office/powerpoint/2010/main" val="24440541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xfrm>
            <a:off x="2576736" y="692696"/>
            <a:ext cx="6578204" cy="908050"/>
          </a:xfrm>
        </p:spPr>
        <p:txBody>
          <a:bodyPr/>
          <a:lstStyle/>
          <a:p>
            <a:r>
              <a:rPr lang="tr-TR" altLang="tr-TR" sz="2400" dirty="0" smtClean="0"/>
              <a:t>MEİS Modülü</a:t>
            </a:r>
          </a:p>
        </p:txBody>
      </p:sp>
      <p:sp>
        <p:nvSpPr>
          <p:cNvPr id="40963"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2ADE67-B5AB-4475-9D6C-16E5ECA8C195}" type="slidenum">
              <a:rPr lang="tr-TR" altLang="tr-TR" sz="1200" smtClean="0">
                <a:solidFill>
                  <a:srgbClr val="898989"/>
                </a:solidFill>
              </a:rPr>
              <a:pPr>
                <a:spcBef>
                  <a:spcPct val="0"/>
                </a:spcBef>
                <a:buFontTx/>
                <a:buNone/>
              </a:pPr>
              <a:t>60</a:t>
            </a:fld>
            <a:endParaRPr lang="tr-TR" altLang="tr-TR" sz="1200" smtClean="0">
              <a:solidFill>
                <a:srgbClr val="898989"/>
              </a:solidFill>
            </a:endParaRPr>
          </a:p>
        </p:txBody>
      </p:sp>
      <p:sp>
        <p:nvSpPr>
          <p:cNvPr id="40967"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 name="Rectangle 1"/>
          <p:cNvSpPr/>
          <p:nvPr/>
        </p:nvSpPr>
        <p:spPr>
          <a:xfrm>
            <a:off x="589889" y="1365177"/>
            <a:ext cx="9326040" cy="738664"/>
          </a:xfrm>
          <a:prstGeom prst="rect">
            <a:avLst/>
          </a:prstGeom>
        </p:spPr>
        <p:txBody>
          <a:bodyPr wrap="square">
            <a:spAutoFit/>
          </a:bodyPr>
          <a:lstStyle/>
          <a:p>
            <a:r>
              <a:rPr lang="tr-TR" b="1" dirty="0">
                <a:solidFill>
                  <a:srgbClr val="FF0000"/>
                </a:solidFill>
              </a:rPr>
              <a:t>Özel Okul/Kurumlar Öğretmen Sayılarını Girerken Dikkat Etmesi Gerekenler</a:t>
            </a:r>
          </a:p>
        </p:txBody>
      </p:sp>
      <p:sp>
        <p:nvSpPr>
          <p:cNvPr id="3" name="Rectangle 2"/>
          <p:cNvSpPr/>
          <p:nvPr/>
        </p:nvSpPr>
        <p:spPr>
          <a:xfrm>
            <a:off x="237332" y="2058493"/>
            <a:ext cx="9474197" cy="4616648"/>
          </a:xfrm>
          <a:prstGeom prst="rect">
            <a:avLst/>
          </a:prstGeom>
        </p:spPr>
        <p:txBody>
          <a:bodyPr wrap="square">
            <a:spAutoFit/>
          </a:bodyPr>
          <a:lstStyle/>
          <a:p>
            <a:pPr algn="just"/>
            <a:r>
              <a:rPr lang="tr-TR" b="1" dirty="0"/>
              <a:t>Özel Öğretim Kurumları MEİS-MEİS Sorgu Modülünde:</a:t>
            </a:r>
          </a:p>
          <a:p>
            <a:pPr algn="just"/>
            <a:r>
              <a:rPr lang="tr-TR" dirty="0" smtClean="0"/>
              <a:t>Öğretmen </a:t>
            </a:r>
            <a:r>
              <a:rPr lang="tr-TR" dirty="0"/>
              <a:t>ve personel bilgileri ekranlarına bilgi girişi yapılabilmesi için öncelikle;</a:t>
            </a:r>
          </a:p>
          <a:p>
            <a:pPr algn="just"/>
            <a:r>
              <a:rPr lang="tr-TR" dirty="0"/>
              <a:t> </a:t>
            </a:r>
            <a:r>
              <a:rPr lang="tr-TR" dirty="0" smtClean="0"/>
              <a:t>Kurum </a:t>
            </a:r>
            <a:r>
              <a:rPr lang="tr-TR" dirty="0"/>
              <a:t>Genel Bilgileri  başlığı altındaki </a:t>
            </a:r>
          </a:p>
          <a:p>
            <a:pPr marL="285750" indent="-285750" algn="just">
              <a:buFont typeface="Wingdings" panose="05000000000000000000" pitchFamily="2" charset="2"/>
              <a:buChar char="q"/>
            </a:pPr>
            <a:r>
              <a:rPr lang="tr-TR" dirty="0">
                <a:solidFill>
                  <a:srgbClr val="FF0000"/>
                </a:solidFill>
              </a:rPr>
              <a:t>Öğretmen Branşlarını ve </a:t>
            </a:r>
          </a:p>
          <a:p>
            <a:pPr marL="285750" indent="-285750" algn="just">
              <a:buFont typeface="Wingdings" panose="05000000000000000000" pitchFamily="2" charset="2"/>
              <a:buChar char="q"/>
            </a:pPr>
            <a:r>
              <a:rPr lang="tr-TR" dirty="0">
                <a:solidFill>
                  <a:srgbClr val="FF0000"/>
                </a:solidFill>
              </a:rPr>
              <a:t>Personel </a:t>
            </a:r>
            <a:r>
              <a:rPr lang="tr-TR" dirty="0" smtClean="0">
                <a:solidFill>
                  <a:srgbClr val="FF0000"/>
                </a:solidFill>
              </a:rPr>
              <a:t>Görevlerini         </a:t>
            </a:r>
            <a:r>
              <a:rPr lang="tr-TR" dirty="0" smtClean="0"/>
              <a:t>mutlaka </a:t>
            </a:r>
            <a:r>
              <a:rPr lang="tr-TR" dirty="0"/>
              <a:t>seçmeleri gerekir. </a:t>
            </a:r>
            <a:endParaRPr lang="tr-TR" dirty="0" smtClean="0"/>
          </a:p>
          <a:p>
            <a:pPr algn="just"/>
            <a:r>
              <a:rPr lang="tr-TR" b="1" dirty="0" smtClean="0"/>
              <a:t>Özel </a:t>
            </a:r>
            <a:r>
              <a:rPr lang="tr-TR" b="1" dirty="0"/>
              <a:t>okul/kurumlar öğretmen bilgilerini girerken; </a:t>
            </a:r>
            <a:r>
              <a:rPr lang="tr-TR" dirty="0"/>
              <a:t>kadrolu öğretmenlerin verileri girilecek, Öğretmen sayılarına idareciler dahil edilecektir. </a:t>
            </a:r>
          </a:p>
          <a:p>
            <a:pPr algn="just"/>
            <a:r>
              <a:rPr lang="tr-TR" b="1" dirty="0" smtClean="0"/>
              <a:t>Birden </a:t>
            </a:r>
            <a:r>
              <a:rPr lang="tr-TR" b="1" dirty="0"/>
              <a:t>Fazla özel okul bir kolej altında ise:</a:t>
            </a:r>
            <a:r>
              <a:rPr lang="tr-TR" dirty="0"/>
              <a:t> İdareciler birden fazla okula bakıyorsa, idareciler öğretmen sayılarına dahil edilirken, birinde girildiyse diğerinde girilmeyecek,</a:t>
            </a:r>
          </a:p>
          <a:p>
            <a:pPr algn="just"/>
            <a:r>
              <a:rPr lang="tr-TR" dirty="0"/>
              <a:t> </a:t>
            </a:r>
            <a:r>
              <a:rPr lang="tr-TR" b="1" dirty="0"/>
              <a:t>2 okulda da derse giren öğretmen var ise </a:t>
            </a:r>
            <a:r>
              <a:rPr lang="tr-TR" dirty="0"/>
              <a:t>birinde gösterilip diğerinde gösterilmeyecek</a:t>
            </a:r>
            <a:r>
              <a:rPr lang="tr-TR" dirty="0" smtClean="0"/>
              <a:t>. (</a:t>
            </a:r>
            <a:r>
              <a:rPr lang="tr-TR" dirty="0"/>
              <a:t>Kısaca mükerrer giriş olmaması için dikkat edilecek)</a:t>
            </a:r>
          </a:p>
          <a:p>
            <a:pPr algn="just"/>
            <a:endParaRPr lang="tr-TR" dirty="0"/>
          </a:p>
        </p:txBody>
      </p:sp>
    </p:spTree>
    <p:extLst>
      <p:ext uri="{BB962C8B-B14F-4D97-AF65-F5344CB8AC3E}">
        <p14:creationId xmlns:p14="http://schemas.microsoft.com/office/powerpoint/2010/main" val="28179790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2817985" y="692696"/>
            <a:ext cx="6578204" cy="908050"/>
          </a:xfrm>
        </p:spPr>
        <p:txBody>
          <a:bodyPr/>
          <a:lstStyle/>
          <a:p>
            <a:r>
              <a:rPr lang="tr-TR" altLang="tr-TR" sz="2400" dirty="0" smtClean="0"/>
              <a:t>MEİS Modülü</a:t>
            </a:r>
          </a:p>
        </p:txBody>
      </p:sp>
      <p:sp>
        <p:nvSpPr>
          <p:cNvPr id="4198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61</a:t>
            </a:fld>
            <a:endParaRPr lang="tr-TR" altLang="tr-TR" sz="1200" smtClean="0">
              <a:solidFill>
                <a:srgbClr val="898989"/>
              </a:solidFill>
            </a:endParaRPr>
          </a:p>
        </p:txBody>
      </p:sp>
      <p:sp>
        <p:nvSpPr>
          <p:cNvPr id="41990"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 name="Rectangle 1"/>
          <p:cNvSpPr/>
          <p:nvPr/>
        </p:nvSpPr>
        <p:spPr>
          <a:xfrm>
            <a:off x="0" y="1315379"/>
            <a:ext cx="9396189" cy="415498"/>
          </a:xfrm>
          <a:prstGeom prst="rect">
            <a:avLst/>
          </a:prstGeom>
        </p:spPr>
        <p:txBody>
          <a:bodyPr wrap="square">
            <a:spAutoFit/>
          </a:bodyPr>
          <a:lstStyle/>
          <a:p>
            <a:pPr algn="ctr"/>
            <a:r>
              <a:rPr lang="tr-TR" b="1" dirty="0" smtClean="0">
                <a:solidFill>
                  <a:srgbClr val="FF0000"/>
                </a:solidFill>
              </a:rPr>
              <a:t>2016-2017 </a:t>
            </a:r>
            <a:r>
              <a:rPr lang="tr-TR" b="1" dirty="0">
                <a:solidFill>
                  <a:srgbClr val="FF0000"/>
                </a:solidFill>
              </a:rPr>
              <a:t>Öğretim Yılında Kurumdaki Öğretmenlerin Branşları</a:t>
            </a:r>
          </a:p>
        </p:txBody>
      </p:sp>
      <p:pic>
        <p:nvPicPr>
          <p:cNvPr id="3" name="Picture 2"/>
          <p:cNvPicPr>
            <a:picLocks noChangeAspect="1"/>
          </p:cNvPicPr>
          <p:nvPr/>
        </p:nvPicPr>
        <p:blipFill>
          <a:blip r:embed="rId2"/>
          <a:stretch>
            <a:fillRect/>
          </a:stretch>
        </p:blipFill>
        <p:spPr>
          <a:xfrm>
            <a:off x="237331" y="1700808"/>
            <a:ext cx="9452630" cy="3656402"/>
          </a:xfrm>
          <a:prstGeom prst="rect">
            <a:avLst/>
          </a:prstGeom>
        </p:spPr>
      </p:pic>
    </p:spTree>
    <p:extLst>
      <p:ext uri="{BB962C8B-B14F-4D97-AF65-F5344CB8AC3E}">
        <p14:creationId xmlns:p14="http://schemas.microsoft.com/office/powerpoint/2010/main" val="30577067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1784648" y="616836"/>
            <a:ext cx="6578204" cy="908050"/>
          </a:xfrm>
        </p:spPr>
        <p:txBody>
          <a:bodyPr/>
          <a:lstStyle/>
          <a:p>
            <a:r>
              <a:rPr lang="tr-TR" altLang="tr-TR" sz="2400" dirty="0" smtClean="0"/>
              <a:t>MEİS Modülü</a:t>
            </a:r>
          </a:p>
        </p:txBody>
      </p:sp>
      <p:sp>
        <p:nvSpPr>
          <p:cNvPr id="4198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62</a:t>
            </a:fld>
            <a:endParaRPr lang="tr-TR" altLang="tr-TR" sz="1200" smtClean="0">
              <a:solidFill>
                <a:srgbClr val="898989"/>
              </a:solidFill>
            </a:endParaRPr>
          </a:p>
        </p:txBody>
      </p:sp>
      <p:sp>
        <p:nvSpPr>
          <p:cNvPr id="41990"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 name="Rectangle 1"/>
          <p:cNvSpPr/>
          <p:nvPr/>
        </p:nvSpPr>
        <p:spPr>
          <a:xfrm>
            <a:off x="274464" y="1326102"/>
            <a:ext cx="9396189" cy="415498"/>
          </a:xfrm>
          <a:prstGeom prst="rect">
            <a:avLst/>
          </a:prstGeom>
        </p:spPr>
        <p:txBody>
          <a:bodyPr wrap="square">
            <a:spAutoFit/>
          </a:bodyPr>
          <a:lstStyle/>
          <a:p>
            <a:pPr algn="ctr"/>
            <a:r>
              <a:rPr lang="tr-TR" b="1" dirty="0" smtClean="0">
                <a:solidFill>
                  <a:srgbClr val="FF0000"/>
                </a:solidFill>
              </a:rPr>
              <a:t>2016-2017 </a:t>
            </a:r>
            <a:r>
              <a:rPr lang="tr-TR" b="1" dirty="0">
                <a:solidFill>
                  <a:srgbClr val="FF0000"/>
                </a:solidFill>
              </a:rPr>
              <a:t>Öğretim Yılında </a:t>
            </a:r>
            <a:r>
              <a:rPr lang="tr-TR" b="1" dirty="0" smtClean="0">
                <a:solidFill>
                  <a:srgbClr val="FF0000"/>
                </a:solidFill>
              </a:rPr>
              <a:t>Kurumda Görevli Personelin Görevleri</a:t>
            </a:r>
            <a:endParaRPr lang="tr-TR" b="1" dirty="0">
              <a:solidFill>
                <a:srgbClr val="FF0000"/>
              </a:solidFill>
            </a:endParaRPr>
          </a:p>
        </p:txBody>
      </p:sp>
      <p:pic>
        <p:nvPicPr>
          <p:cNvPr id="4" name="Picture 3"/>
          <p:cNvPicPr>
            <a:picLocks noChangeAspect="1"/>
          </p:cNvPicPr>
          <p:nvPr/>
        </p:nvPicPr>
        <p:blipFill>
          <a:blip r:embed="rId2"/>
          <a:stretch>
            <a:fillRect/>
          </a:stretch>
        </p:blipFill>
        <p:spPr>
          <a:xfrm>
            <a:off x="237331" y="1711531"/>
            <a:ext cx="9470456" cy="3434938"/>
          </a:xfrm>
          <a:prstGeom prst="rect">
            <a:avLst/>
          </a:prstGeom>
        </p:spPr>
      </p:pic>
    </p:spTree>
    <p:extLst>
      <p:ext uri="{BB962C8B-B14F-4D97-AF65-F5344CB8AC3E}">
        <p14:creationId xmlns:p14="http://schemas.microsoft.com/office/powerpoint/2010/main" val="25586463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1857375" y="26988"/>
            <a:ext cx="6578204" cy="908050"/>
          </a:xfrm>
        </p:spPr>
        <p:txBody>
          <a:bodyPr/>
          <a:lstStyle/>
          <a:p>
            <a:r>
              <a:rPr lang="tr-TR" altLang="tr-TR" sz="2400" smtClean="0"/>
              <a:t>MEİS Modülü</a:t>
            </a:r>
            <a:endParaRPr lang="tr-TR" altLang="tr-TR" sz="2400" dirty="0" smtClean="0"/>
          </a:p>
        </p:txBody>
      </p:sp>
      <p:sp>
        <p:nvSpPr>
          <p:cNvPr id="4198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63</a:t>
            </a:fld>
            <a:endParaRPr lang="tr-TR" altLang="tr-TR" sz="1200" smtClean="0">
              <a:solidFill>
                <a:srgbClr val="898989"/>
              </a:solidFill>
            </a:endParaRPr>
          </a:p>
        </p:txBody>
      </p:sp>
      <p:sp>
        <p:nvSpPr>
          <p:cNvPr id="41990"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 name="Rectangle 1"/>
          <p:cNvSpPr/>
          <p:nvPr/>
        </p:nvSpPr>
        <p:spPr>
          <a:xfrm>
            <a:off x="209696" y="1298828"/>
            <a:ext cx="9396189" cy="415498"/>
          </a:xfrm>
          <a:prstGeom prst="rect">
            <a:avLst/>
          </a:prstGeom>
        </p:spPr>
        <p:txBody>
          <a:bodyPr wrap="square">
            <a:spAutoFit/>
          </a:bodyPr>
          <a:lstStyle/>
          <a:p>
            <a:pPr algn="ctr"/>
            <a:r>
              <a:rPr lang="tr-TR" b="1" dirty="0" smtClean="0">
                <a:solidFill>
                  <a:srgbClr val="FF0000"/>
                </a:solidFill>
              </a:rPr>
              <a:t>2016-2016 </a:t>
            </a:r>
            <a:r>
              <a:rPr lang="tr-TR" b="1" dirty="0">
                <a:solidFill>
                  <a:srgbClr val="FF0000"/>
                </a:solidFill>
              </a:rPr>
              <a:t>Öğretim Yılında </a:t>
            </a:r>
            <a:r>
              <a:rPr lang="tr-TR" b="1" dirty="0" smtClean="0">
                <a:solidFill>
                  <a:srgbClr val="FF0000"/>
                </a:solidFill>
              </a:rPr>
              <a:t>Görevlerine Göre Personel Sayıları</a:t>
            </a:r>
            <a:endParaRPr lang="tr-TR" b="1" dirty="0">
              <a:solidFill>
                <a:srgbClr val="FF0000"/>
              </a:solidFill>
            </a:endParaRPr>
          </a:p>
        </p:txBody>
      </p:sp>
      <p:pic>
        <p:nvPicPr>
          <p:cNvPr id="3" name="Picture 2"/>
          <p:cNvPicPr>
            <a:picLocks noChangeAspect="1"/>
          </p:cNvPicPr>
          <p:nvPr/>
        </p:nvPicPr>
        <p:blipFill>
          <a:blip r:embed="rId2"/>
          <a:stretch>
            <a:fillRect/>
          </a:stretch>
        </p:blipFill>
        <p:spPr>
          <a:xfrm>
            <a:off x="106627" y="1617143"/>
            <a:ext cx="9741249" cy="3060504"/>
          </a:xfrm>
          <a:prstGeom prst="rect">
            <a:avLst/>
          </a:prstGeom>
        </p:spPr>
      </p:pic>
      <p:sp>
        <p:nvSpPr>
          <p:cNvPr id="5" name="TextBox 4"/>
          <p:cNvSpPr txBox="1"/>
          <p:nvPr/>
        </p:nvSpPr>
        <p:spPr>
          <a:xfrm>
            <a:off x="432515" y="5079450"/>
            <a:ext cx="9173370" cy="738664"/>
          </a:xfrm>
          <a:prstGeom prst="rect">
            <a:avLst/>
          </a:prstGeom>
          <a:noFill/>
        </p:spPr>
        <p:txBody>
          <a:bodyPr wrap="square" rtlCol="0">
            <a:spAutoFit/>
          </a:bodyPr>
          <a:lstStyle/>
          <a:p>
            <a:pPr algn="just"/>
            <a:r>
              <a:rPr lang="tr-TR" dirty="0" smtClean="0"/>
              <a:t>Bir önceki modülde personel görevi eklemediğimiz için bu ekran boş geldi. Personel görevi eklediğimiz zaman bu ekran dolu gelecektir.</a:t>
            </a:r>
            <a:endParaRPr lang="tr-TR" dirty="0"/>
          </a:p>
        </p:txBody>
      </p:sp>
    </p:spTree>
    <p:extLst>
      <p:ext uri="{BB962C8B-B14F-4D97-AF65-F5344CB8AC3E}">
        <p14:creationId xmlns:p14="http://schemas.microsoft.com/office/powerpoint/2010/main" val="14962702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1856656" y="577423"/>
            <a:ext cx="6578204" cy="908050"/>
          </a:xfrm>
        </p:spPr>
        <p:txBody>
          <a:bodyPr/>
          <a:lstStyle/>
          <a:p>
            <a:r>
              <a:rPr lang="tr-TR" altLang="tr-TR" sz="2400" dirty="0" smtClean="0"/>
              <a:t>MEİS Modülü</a:t>
            </a:r>
          </a:p>
        </p:txBody>
      </p:sp>
      <p:sp>
        <p:nvSpPr>
          <p:cNvPr id="4198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64</a:t>
            </a:fld>
            <a:endParaRPr lang="tr-TR" altLang="tr-TR" sz="1200" smtClean="0">
              <a:solidFill>
                <a:srgbClr val="898989"/>
              </a:solidFill>
            </a:endParaRPr>
          </a:p>
        </p:txBody>
      </p:sp>
      <p:sp>
        <p:nvSpPr>
          <p:cNvPr id="41990"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 name="Rectangle 1"/>
          <p:cNvSpPr/>
          <p:nvPr/>
        </p:nvSpPr>
        <p:spPr>
          <a:xfrm>
            <a:off x="225299" y="1277724"/>
            <a:ext cx="9396189" cy="415498"/>
          </a:xfrm>
          <a:prstGeom prst="rect">
            <a:avLst/>
          </a:prstGeom>
        </p:spPr>
        <p:txBody>
          <a:bodyPr wrap="square">
            <a:spAutoFit/>
          </a:bodyPr>
          <a:lstStyle/>
          <a:p>
            <a:pPr algn="ctr"/>
            <a:r>
              <a:rPr lang="tr-TR" b="1" dirty="0" smtClean="0">
                <a:solidFill>
                  <a:srgbClr val="FF0000"/>
                </a:solidFill>
              </a:rPr>
              <a:t>2016-2016 </a:t>
            </a:r>
            <a:r>
              <a:rPr lang="tr-TR" b="1" dirty="0">
                <a:solidFill>
                  <a:srgbClr val="FF0000"/>
                </a:solidFill>
              </a:rPr>
              <a:t>Öğretim Yılında </a:t>
            </a:r>
            <a:r>
              <a:rPr lang="tr-TR" b="1" dirty="0" smtClean="0">
                <a:solidFill>
                  <a:srgbClr val="FF0000"/>
                </a:solidFill>
              </a:rPr>
              <a:t>Branşlara Göre Öğretmen Bilgileri</a:t>
            </a:r>
            <a:endParaRPr lang="tr-TR" b="1" dirty="0">
              <a:solidFill>
                <a:srgbClr val="FF0000"/>
              </a:solidFill>
            </a:endParaRPr>
          </a:p>
        </p:txBody>
      </p:sp>
      <p:sp>
        <p:nvSpPr>
          <p:cNvPr id="5" name="TextBox 4"/>
          <p:cNvSpPr txBox="1"/>
          <p:nvPr/>
        </p:nvSpPr>
        <p:spPr>
          <a:xfrm>
            <a:off x="432515" y="5079450"/>
            <a:ext cx="9173370" cy="738664"/>
          </a:xfrm>
          <a:prstGeom prst="rect">
            <a:avLst/>
          </a:prstGeom>
          <a:noFill/>
        </p:spPr>
        <p:txBody>
          <a:bodyPr wrap="square" rtlCol="0">
            <a:spAutoFit/>
          </a:bodyPr>
          <a:lstStyle/>
          <a:p>
            <a:pPr algn="just"/>
            <a:r>
              <a:rPr lang="tr-TR" dirty="0" smtClean="0"/>
              <a:t>Bir önceki modülde branş modülüne branş eklemediğimiz için bu ekran boş geldi. Branş modülünde branş eklediğimiz zaman bu ekran dolu gelecektir.</a:t>
            </a:r>
            <a:endParaRPr lang="tr-TR" dirty="0"/>
          </a:p>
        </p:txBody>
      </p:sp>
      <p:pic>
        <p:nvPicPr>
          <p:cNvPr id="4" name="Picture 3"/>
          <p:cNvPicPr>
            <a:picLocks noChangeAspect="1"/>
          </p:cNvPicPr>
          <p:nvPr/>
        </p:nvPicPr>
        <p:blipFill>
          <a:blip r:embed="rId2"/>
          <a:stretch>
            <a:fillRect/>
          </a:stretch>
        </p:blipFill>
        <p:spPr>
          <a:xfrm>
            <a:off x="138381" y="1617108"/>
            <a:ext cx="9661249" cy="2543079"/>
          </a:xfrm>
          <a:prstGeom prst="rect">
            <a:avLst/>
          </a:prstGeom>
        </p:spPr>
      </p:pic>
    </p:spTree>
    <p:extLst>
      <p:ext uri="{BB962C8B-B14F-4D97-AF65-F5344CB8AC3E}">
        <p14:creationId xmlns:p14="http://schemas.microsoft.com/office/powerpoint/2010/main" val="35707512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1857375" y="26988"/>
            <a:ext cx="6578204" cy="908050"/>
          </a:xfrm>
        </p:spPr>
        <p:txBody>
          <a:bodyPr/>
          <a:lstStyle/>
          <a:p>
            <a:r>
              <a:rPr lang="tr-TR" altLang="tr-TR" sz="2400" smtClean="0"/>
              <a:t>MEİS Modülü</a:t>
            </a:r>
            <a:endParaRPr lang="tr-TR" altLang="tr-TR" sz="2400" dirty="0" smtClean="0"/>
          </a:p>
        </p:txBody>
      </p:sp>
      <p:sp>
        <p:nvSpPr>
          <p:cNvPr id="4198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65</a:t>
            </a:fld>
            <a:endParaRPr lang="tr-TR" altLang="tr-TR" sz="1200" smtClean="0">
              <a:solidFill>
                <a:srgbClr val="898989"/>
              </a:solidFill>
            </a:endParaRPr>
          </a:p>
        </p:txBody>
      </p:sp>
      <p:sp>
        <p:nvSpPr>
          <p:cNvPr id="2" name="Rectangle 1"/>
          <p:cNvSpPr/>
          <p:nvPr/>
        </p:nvSpPr>
        <p:spPr>
          <a:xfrm>
            <a:off x="237332" y="935038"/>
            <a:ext cx="9396189" cy="415498"/>
          </a:xfrm>
          <a:prstGeom prst="rect">
            <a:avLst/>
          </a:prstGeom>
        </p:spPr>
        <p:txBody>
          <a:bodyPr wrap="square">
            <a:spAutoFit/>
          </a:bodyPr>
          <a:lstStyle/>
          <a:p>
            <a:pPr algn="ctr"/>
            <a:r>
              <a:rPr lang="tr-TR" b="1" dirty="0" smtClean="0">
                <a:solidFill>
                  <a:srgbClr val="FF0000"/>
                </a:solidFill>
              </a:rPr>
              <a:t>Girilmesi Gereken Ekranların Durumu (Özel Okullar)</a:t>
            </a:r>
            <a:endParaRPr lang="tr-TR" b="1" dirty="0">
              <a:solidFill>
                <a:srgbClr val="FF0000"/>
              </a:solidFill>
            </a:endParaRPr>
          </a:p>
        </p:txBody>
      </p:sp>
      <p:sp>
        <p:nvSpPr>
          <p:cNvPr id="5" name="TextBox 4"/>
          <p:cNvSpPr txBox="1"/>
          <p:nvPr/>
        </p:nvSpPr>
        <p:spPr>
          <a:xfrm>
            <a:off x="207952" y="5774819"/>
            <a:ext cx="9173370" cy="954107"/>
          </a:xfrm>
          <a:prstGeom prst="rect">
            <a:avLst/>
          </a:prstGeom>
          <a:noFill/>
        </p:spPr>
        <p:txBody>
          <a:bodyPr wrap="square" rtlCol="0">
            <a:spAutoFit/>
          </a:bodyPr>
          <a:lstStyle/>
          <a:p>
            <a:pPr algn="just"/>
            <a:r>
              <a:rPr lang="tr-TR" sz="1400" b="1" dirty="0">
                <a:solidFill>
                  <a:srgbClr val="FF0000"/>
                </a:solidFill>
              </a:rPr>
              <a:t>Durum Onay </a:t>
            </a:r>
            <a:r>
              <a:rPr lang="tr-TR" sz="1400" dirty="0"/>
              <a:t>başlığı altındaki </a:t>
            </a:r>
            <a:r>
              <a:rPr lang="tr-TR" sz="1400" b="1" dirty="0">
                <a:solidFill>
                  <a:srgbClr val="FF0000"/>
                </a:solidFill>
              </a:rPr>
              <a:t>Kurum Durum Raporuna </a:t>
            </a:r>
            <a:r>
              <a:rPr lang="tr-TR" sz="1400" dirty="0"/>
              <a:t>bakarak hangi ekranların dolması </a:t>
            </a:r>
            <a:r>
              <a:rPr lang="tr-TR" sz="1400" dirty="0" smtClean="0"/>
              <a:t> gerektiğini</a:t>
            </a:r>
            <a:r>
              <a:rPr lang="tr-TR" sz="1400" dirty="0"/>
              <a:t>/ eksik ekranlar olup olmadığını buradan öğrenilebilir. Burada bütün ekranlar girilmiş olarak gözüktüğünde(Yapıldı) </a:t>
            </a:r>
            <a:r>
              <a:rPr lang="tr-TR" sz="1400" b="1" dirty="0">
                <a:solidFill>
                  <a:srgbClr val="FF0000"/>
                </a:solidFill>
              </a:rPr>
              <a:t>Kurum Onayı </a:t>
            </a:r>
            <a:r>
              <a:rPr lang="tr-TR" sz="1400" dirty="0"/>
              <a:t>verilebilir. Tüm okul ve okul dışındaki kurumlar bilgi girişlerini bitirdikten sonra mutlaka Kurum Onayını verecekler.</a:t>
            </a:r>
          </a:p>
        </p:txBody>
      </p:sp>
      <p:pic>
        <p:nvPicPr>
          <p:cNvPr id="3" name="Picture 2"/>
          <p:cNvPicPr>
            <a:picLocks noChangeAspect="1"/>
          </p:cNvPicPr>
          <p:nvPr/>
        </p:nvPicPr>
        <p:blipFill>
          <a:blip r:embed="rId2"/>
          <a:stretch>
            <a:fillRect/>
          </a:stretch>
        </p:blipFill>
        <p:spPr>
          <a:xfrm>
            <a:off x="0" y="1257222"/>
            <a:ext cx="9906000" cy="4486584"/>
          </a:xfrm>
          <a:prstGeom prst="rect">
            <a:avLst/>
          </a:prstGeom>
        </p:spPr>
      </p:pic>
    </p:spTree>
    <p:extLst>
      <p:ext uri="{BB962C8B-B14F-4D97-AF65-F5344CB8AC3E}">
        <p14:creationId xmlns:p14="http://schemas.microsoft.com/office/powerpoint/2010/main" val="21338459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1629112" y="1106305"/>
            <a:ext cx="6578204" cy="908050"/>
          </a:xfrm>
        </p:spPr>
        <p:txBody>
          <a:bodyPr/>
          <a:lstStyle/>
          <a:p>
            <a:r>
              <a:rPr lang="tr-TR" altLang="tr-TR" sz="2400" dirty="0" smtClean="0"/>
              <a:t>MEİS Modülü</a:t>
            </a:r>
          </a:p>
        </p:txBody>
      </p:sp>
      <p:sp>
        <p:nvSpPr>
          <p:cNvPr id="4198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66</a:t>
            </a:fld>
            <a:endParaRPr lang="tr-TR" altLang="tr-TR" sz="1200" smtClean="0">
              <a:solidFill>
                <a:srgbClr val="898989"/>
              </a:solidFill>
            </a:endParaRPr>
          </a:p>
        </p:txBody>
      </p:sp>
      <p:sp>
        <p:nvSpPr>
          <p:cNvPr id="2" name="Rectangle 1"/>
          <p:cNvSpPr/>
          <p:nvPr/>
        </p:nvSpPr>
        <p:spPr>
          <a:xfrm>
            <a:off x="220120" y="2005390"/>
            <a:ext cx="9396189" cy="415498"/>
          </a:xfrm>
          <a:prstGeom prst="rect">
            <a:avLst/>
          </a:prstGeom>
        </p:spPr>
        <p:txBody>
          <a:bodyPr wrap="square">
            <a:spAutoFit/>
          </a:bodyPr>
          <a:lstStyle/>
          <a:p>
            <a:pPr algn="ctr"/>
            <a:r>
              <a:rPr lang="tr-TR" b="1" dirty="0" smtClean="0">
                <a:solidFill>
                  <a:srgbClr val="FF0000"/>
                </a:solidFill>
              </a:rPr>
              <a:t>İlçe Milli Eğitim Müdürlüklerinin Dikkatine</a:t>
            </a:r>
            <a:endParaRPr lang="tr-TR" b="1" dirty="0">
              <a:solidFill>
                <a:srgbClr val="FF0000"/>
              </a:solidFill>
            </a:endParaRPr>
          </a:p>
        </p:txBody>
      </p:sp>
      <p:sp>
        <p:nvSpPr>
          <p:cNvPr id="10" name="Rectangle 2"/>
          <p:cNvSpPr txBox="1">
            <a:spLocks noChangeArrowheads="1"/>
          </p:cNvSpPr>
          <p:nvPr/>
        </p:nvSpPr>
        <p:spPr>
          <a:xfrm>
            <a:off x="1333834" y="2420888"/>
            <a:ext cx="6941026" cy="2564904"/>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80000"/>
              </a:lnSpc>
              <a:spcAft>
                <a:spcPts val="0"/>
              </a:spcAft>
              <a:buFont typeface="Wingdings" panose="05000000000000000000" pitchFamily="2" charset="2"/>
              <a:buNone/>
              <a:defRPr/>
            </a:pPr>
            <a:endParaRPr lang="tr-TR" sz="2600" dirty="0" smtClean="0">
              <a:solidFill>
                <a:schemeClr val="folHlink"/>
              </a:solidFill>
            </a:endParaRPr>
          </a:p>
          <a:p>
            <a:pPr marL="0" indent="0" algn="ctr" fontAlgn="auto">
              <a:lnSpc>
                <a:spcPct val="80000"/>
              </a:lnSpc>
              <a:spcAft>
                <a:spcPts val="0"/>
              </a:spcAft>
              <a:buFont typeface="Arial" panose="020B0604020202020204" pitchFamily="34" charset="0"/>
              <a:buNone/>
              <a:defRPr/>
            </a:pPr>
            <a:r>
              <a:rPr lang="tr-TR" sz="4000" dirty="0" smtClean="0"/>
              <a:t>“</a:t>
            </a:r>
            <a:r>
              <a:rPr lang="tr-TR" sz="4000" u="sng" dirty="0" smtClean="0"/>
              <a:t>İlçe Formları</a:t>
            </a:r>
            <a:r>
              <a:rPr lang="tr-TR" sz="4000" dirty="0" smtClean="0"/>
              <a:t>” altındaki </a:t>
            </a:r>
          </a:p>
          <a:p>
            <a:pPr marL="0" indent="0" algn="ctr" fontAlgn="auto">
              <a:lnSpc>
                <a:spcPct val="80000"/>
              </a:lnSpc>
              <a:spcAft>
                <a:spcPts val="0"/>
              </a:spcAft>
              <a:buFont typeface="Arial" panose="020B0604020202020204" pitchFamily="34" charset="0"/>
              <a:buNone/>
              <a:defRPr/>
            </a:pPr>
            <a:endParaRPr lang="tr-TR" sz="1200" dirty="0" smtClean="0"/>
          </a:p>
          <a:p>
            <a:pPr marL="0" indent="0" algn="ctr" fontAlgn="auto">
              <a:lnSpc>
                <a:spcPct val="80000"/>
              </a:lnSpc>
              <a:spcAft>
                <a:spcPts val="0"/>
              </a:spcAft>
              <a:buFont typeface="Arial" panose="020B0604020202020204" pitchFamily="34" charset="0"/>
              <a:buNone/>
              <a:defRPr/>
            </a:pPr>
            <a:r>
              <a:rPr lang="tr-TR" sz="4000" dirty="0" smtClean="0">
                <a:solidFill>
                  <a:srgbClr val="FF0000"/>
                </a:solidFill>
              </a:rPr>
              <a:t>“</a:t>
            </a:r>
            <a:r>
              <a:rPr lang="tr-TR" sz="4000" b="1" dirty="0" smtClean="0">
                <a:solidFill>
                  <a:srgbClr val="FF0000"/>
                </a:solidFill>
              </a:rPr>
              <a:t>BAĞIMSIZ KURUMLAR (OKULÖNCESİ</a:t>
            </a:r>
            <a:r>
              <a:rPr lang="tr-TR" sz="4000" dirty="0" smtClean="0">
                <a:solidFill>
                  <a:srgbClr val="FF0000"/>
                </a:solidFill>
              </a:rPr>
              <a:t>” </a:t>
            </a:r>
            <a:r>
              <a:rPr lang="tr-TR" sz="4000" dirty="0" smtClean="0"/>
              <a:t>ekranına</a:t>
            </a:r>
          </a:p>
          <a:p>
            <a:pPr marL="0" indent="0" algn="ctr" fontAlgn="auto">
              <a:lnSpc>
                <a:spcPct val="80000"/>
              </a:lnSpc>
              <a:spcAft>
                <a:spcPts val="0"/>
              </a:spcAft>
              <a:buFont typeface="Arial" panose="020B0604020202020204" pitchFamily="34" charset="0"/>
              <a:buNone/>
              <a:defRPr/>
            </a:pPr>
            <a:r>
              <a:rPr lang="tr-TR" sz="1600" dirty="0" smtClean="0"/>
              <a:t> </a:t>
            </a:r>
          </a:p>
          <a:p>
            <a:pPr marL="0" indent="0" algn="ctr" fontAlgn="auto">
              <a:lnSpc>
                <a:spcPct val="80000"/>
              </a:lnSpc>
              <a:spcAft>
                <a:spcPts val="0"/>
              </a:spcAft>
              <a:buFont typeface="Arial" panose="020B0604020202020204" pitchFamily="34" charset="0"/>
              <a:buNone/>
              <a:defRPr/>
            </a:pPr>
            <a:r>
              <a:rPr lang="tr-TR" sz="4000" b="1" u="sng" dirty="0" smtClean="0"/>
              <a:t>sadece</a:t>
            </a:r>
            <a:r>
              <a:rPr lang="tr-TR" sz="4000" dirty="0" smtClean="0"/>
              <a:t> 657 sayılı kanunun 191.maddesi gereğince açılan</a:t>
            </a:r>
          </a:p>
          <a:p>
            <a:pPr marL="0" indent="0" algn="ctr" fontAlgn="auto">
              <a:lnSpc>
                <a:spcPct val="80000"/>
              </a:lnSpc>
              <a:spcAft>
                <a:spcPts val="0"/>
              </a:spcAft>
              <a:buFont typeface="Arial" panose="020B0604020202020204" pitchFamily="34" charset="0"/>
              <a:buNone/>
              <a:defRPr/>
            </a:pPr>
            <a:r>
              <a:rPr lang="tr-TR" sz="4000" dirty="0" smtClean="0"/>
              <a:t> kurumlarda </a:t>
            </a:r>
            <a:r>
              <a:rPr lang="tr-TR" sz="4000" dirty="0" smtClean="0">
                <a:solidFill>
                  <a:srgbClr val="FF0000"/>
                </a:solidFill>
              </a:rPr>
              <a:t>(</a:t>
            </a:r>
            <a:r>
              <a:rPr lang="tr-TR" sz="3200" b="1" dirty="0" smtClean="0">
                <a:solidFill>
                  <a:srgbClr val="FF0000"/>
                </a:solidFill>
              </a:rPr>
              <a:t>sağlık müdürlüğü, PTT, belediye </a:t>
            </a:r>
            <a:r>
              <a:rPr lang="tr-TR" sz="3200" b="1" dirty="0" err="1" smtClean="0">
                <a:solidFill>
                  <a:srgbClr val="FF0000"/>
                </a:solidFill>
              </a:rPr>
              <a:t>vb</a:t>
            </a:r>
            <a:r>
              <a:rPr lang="tr-TR" sz="4000" dirty="0" smtClean="0">
                <a:solidFill>
                  <a:srgbClr val="FF0000"/>
                </a:solidFill>
              </a:rPr>
              <a:t>) </a:t>
            </a:r>
            <a:r>
              <a:rPr lang="tr-TR" sz="4000" dirty="0" smtClean="0"/>
              <a:t>eğitim gören</a:t>
            </a:r>
          </a:p>
          <a:p>
            <a:pPr marL="0" indent="0" algn="ctr" fontAlgn="auto">
              <a:lnSpc>
                <a:spcPct val="80000"/>
              </a:lnSpc>
              <a:spcAft>
                <a:spcPts val="0"/>
              </a:spcAft>
              <a:buFont typeface="Arial" panose="020B0604020202020204" pitchFamily="34" charset="0"/>
              <a:buNone/>
              <a:defRPr/>
            </a:pPr>
            <a:r>
              <a:rPr lang="tr-TR" sz="4000" dirty="0" smtClean="0"/>
              <a:t> 36-72 ay arası çocuk sayıları </a:t>
            </a:r>
          </a:p>
          <a:p>
            <a:pPr marL="0" indent="0" algn="ctr" fontAlgn="auto">
              <a:lnSpc>
                <a:spcPct val="80000"/>
              </a:lnSpc>
              <a:spcAft>
                <a:spcPts val="0"/>
              </a:spcAft>
              <a:buFont typeface="Arial" panose="020B0604020202020204" pitchFamily="34" charset="0"/>
              <a:buNone/>
              <a:defRPr/>
            </a:pPr>
            <a:r>
              <a:rPr lang="tr-TR" sz="4000" dirty="0" smtClean="0"/>
              <a:t>ve </a:t>
            </a:r>
          </a:p>
          <a:p>
            <a:pPr marL="0" indent="0" algn="ctr" fontAlgn="auto">
              <a:lnSpc>
                <a:spcPct val="80000"/>
              </a:lnSpc>
              <a:spcAft>
                <a:spcPts val="0"/>
              </a:spcAft>
              <a:buFont typeface="Arial" panose="020B0604020202020204" pitchFamily="34" charset="0"/>
              <a:buNone/>
              <a:defRPr/>
            </a:pPr>
            <a:r>
              <a:rPr lang="tr-TR" sz="4000" dirty="0" smtClean="0"/>
              <a:t>diğer bilgiler, kurum adları ile birlikte girilecektir.</a:t>
            </a:r>
          </a:p>
        </p:txBody>
      </p:sp>
      <p:sp>
        <p:nvSpPr>
          <p:cNvPr id="12"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Tree>
    <p:extLst>
      <p:ext uri="{BB962C8B-B14F-4D97-AF65-F5344CB8AC3E}">
        <p14:creationId xmlns:p14="http://schemas.microsoft.com/office/powerpoint/2010/main" val="35566872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a:xfrm>
            <a:off x="507339" y="1052736"/>
            <a:ext cx="8915400" cy="1143000"/>
          </a:xfrm>
        </p:spPr>
        <p:txBody>
          <a:bodyPr/>
          <a:lstStyle/>
          <a:p>
            <a:r>
              <a:rPr lang="tr-TR" altLang="tr-TR" sz="2400" dirty="0" err="1" smtClean="0"/>
              <a:t>Meis</a:t>
            </a:r>
            <a:r>
              <a:rPr lang="tr-TR" altLang="tr-TR" sz="2400" dirty="0" smtClean="0"/>
              <a:t> Modülü</a:t>
            </a:r>
          </a:p>
        </p:txBody>
      </p:sp>
      <p:sp>
        <p:nvSpPr>
          <p:cNvPr id="4710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7849E6-0B38-4CEA-99D5-911BE8AD08FE}" type="slidenum">
              <a:rPr lang="tr-TR" altLang="tr-TR" sz="1200" smtClean="0">
                <a:solidFill>
                  <a:srgbClr val="898989"/>
                </a:solidFill>
              </a:rPr>
              <a:pPr>
                <a:spcBef>
                  <a:spcPct val="0"/>
                </a:spcBef>
                <a:buFontTx/>
                <a:buNone/>
              </a:pPr>
              <a:t>67</a:t>
            </a:fld>
            <a:endParaRPr lang="tr-TR" altLang="tr-TR" sz="1200" smtClean="0">
              <a:solidFill>
                <a:srgbClr val="898989"/>
              </a:solidFill>
            </a:endParaRPr>
          </a:p>
        </p:txBody>
      </p:sp>
      <p:sp>
        <p:nvSpPr>
          <p:cNvPr id="47110"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47111" name="Dikdörtgen 10"/>
          <p:cNvSpPr>
            <a:spLocks noChangeArrowheads="1"/>
          </p:cNvSpPr>
          <p:nvPr/>
        </p:nvSpPr>
        <p:spPr bwMode="auto">
          <a:xfrm>
            <a:off x="235389" y="1772816"/>
            <a:ext cx="747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5. Durum ve Onay</a:t>
            </a:r>
            <a:endParaRPr lang="tr-TR" altLang="tr-TR" sz="1900" b="1" dirty="0"/>
          </a:p>
        </p:txBody>
      </p:sp>
      <p:sp>
        <p:nvSpPr>
          <p:cNvPr id="47112" name="Rectangle 6"/>
          <p:cNvSpPr>
            <a:spLocks noChangeArrowheads="1"/>
          </p:cNvSpPr>
          <p:nvPr/>
        </p:nvSpPr>
        <p:spPr bwMode="auto">
          <a:xfrm>
            <a:off x="507339" y="2551114"/>
            <a:ext cx="8915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dirty="0">
                <a:latin typeface="Century Gothic" panose="020B0502020202020204" pitchFamily="34" charset="0"/>
              </a:rPr>
              <a:t>MEİS </a:t>
            </a:r>
            <a:r>
              <a:rPr lang="tr-TR" altLang="tr-TR" sz="2400" dirty="0" smtClean="0">
                <a:latin typeface="Century Gothic" panose="020B0502020202020204" pitchFamily="34" charset="0"/>
              </a:rPr>
              <a:t>Modülü </a:t>
            </a:r>
            <a:r>
              <a:rPr lang="tr-TR" altLang="tr-TR" sz="2400" dirty="0">
                <a:latin typeface="Century Gothic" panose="020B0502020202020204" pitchFamily="34" charset="0"/>
              </a:rPr>
              <a:t>bilgi girişi işlemleri tamamlandıktan sonra girilen bilgiler sırasıyla okul müdürü, ilçe milli eğitim müdürü ve il milli eğitim müdür tarafından 3 aşamalı olarak kontrol edilerek onaylanacaktır.</a:t>
            </a:r>
          </a:p>
        </p:txBody>
      </p:sp>
    </p:spTree>
    <p:extLst>
      <p:ext uri="{BB962C8B-B14F-4D97-AF65-F5344CB8AC3E}">
        <p14:creationId xmlns:p14="http://schemas.microsoft.com/office/powerpoint/2010/main" val="29457864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FD6BC6C-0192-4B04-9FBD-4D0DEF2E42E5}" type="slidenum">
              <a:rPr lang="tr-TR" altLang="tr-TR" sz="1200" smtClean="0">
                <a:solidFill>
                  <a:srgbClr val="898989"/>
                </a:solidFill>
              </a:rPr>
              <a:pPr>
                <a:spcBef>
                  <a:spcPct val="0"/>
                </a:spcBef>
                <a:buFontTx/>
                <a:buNone/>
              </a:pPr>
              <a:t>68</a:t>
            </a:fld>
            <a:endParaRPr lang="tr-TR" altLang="tr-TR" sz="1200" smtClean="0">
              <a:solidFill>
                <a:srgbClr val="898989"/>
              </a:solidFill>
            </a:endParaRPr>
          </a:p>
        </p:txBody>
      </p:sp>
      <p:sp>
        <p:nvSpPr>
          <p:cNvPr id="48131" name="4 Metin kutusu"/>
          <p:cNvSpPr txBox="1">
            <a:spLocks noChangeArrowheads="1"/>
          </p:cNvSpPr>
          <p:nvPr/>
        </p:nvSpPr>
        <p:spPr bwMode="auto">
          <a:xfrm>
            <a:off x="901171" y="2398714"/>
            <a:ext cx="851296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Century Gothic" panose="020B0502020202020204" pitchFamily="34" charset="0"/>
              </a:rPr>
              <a:t>Bilgi girişlerinde hata yapılmamasına özen gösterilecek, hatalı bilgi girişinden başta İlçe Milli Eğitim Müdürü olmak üzere diğer birinci derecedeki birim amirleri ile okul müdürleri sorumlu olacaktır. Hatalı bilgi girişi yapanlar hakkında gerekli idari işlemler yapılacaktır.</a:t>
            </a:r>
          </a:p>
        </p:txBody>
      </p:sp>
      <p:sp>
        <p:nvSpPr>
          <p:cNvPr id="48133"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Tree>
    <p:extLst>
      <p:ext uri="{BB962C8B-B14F-4D97-AF65-F5344CB8AC3E}">
        <p14:creationId xmlns:p14="http://schemas.microsoft.com/office/powerpoint/2010/main" val="24560294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16931" y="1268760"/>
            <a:ext cx="9868165" cy="1015663"/>
          </a:xfrm>
          <a:prstGeom prst="rect">
            <a:avLst/>
          </a:prstGeom>
          <a:noFill/>
        </p:spPr>
        <p:txBody>
          <a:bodyPr>
            <a:spAutoFit/>
          </a:bodyPr>
          <a:lstStyle/>
          <a:p>
            <a:pPr algn="ctr" fontAlgn="auto">
              <a:spcBef>
                <a:spcPts val="0"/>
              </a:spcBef>
              <a:spcAft>
                <a:spcPts val="0"/>
              </a:spcAft>
              <a:defRPr/>
            </a:pPr>
            <a:r>
              <a:rPr lang="tr-TR" sz="30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Strateji Geliştirme Bölümü</a:t>
            </a:r>
          </a:p>
          <a:p>
            <a:pPr algn="ctr" fontAlgn="auto">
              <a:spcBef>
                <a:spcPts val="0"/>
              </a:spcBef>
              <a:spcAft>
                <a:spcPts val="0"/>
              </a:spcAft>
              <a:defRPr/>
            </a:pPr>
            <a:r>
              <a:rPr lang="tr-TR" sz="30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İstatistik Birimi</a:t>
            </a:r>
            <a:endParaRPr lang="tr-TR" sz="3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6 Metin kutusu"/>
          <p:cNvSpPr txBox="1"/>
          <p:nvPr/>
        </p:nvSpPr>
        <p:spPr>
          <a:xfrm>
            <a:off x="0" y="2214554"/>
            <a:ext cx="9868165" cy="1477328"/>
          </a:xfrm>
          <a:prstGeom prst="rect">
            <a:avLst/>
          </a:prstGeom>
          <a:noFill/>
        </p:spPr>
        <p:txBody>
          <a:bodyPr>
            <a:spAutoFit/>
          </a:bodyPr>
          <a:lstStyle/>
          <a:p>
            <a:pPr algn="ctr" fontAlgn="auto">
              <a:spcBef>
                <a:spcPts val="0"/>
              </a:spcBef>
              <a:spcAft>
                <a:spcPts val="0"/>
              </a:spcAft>
              <a:defRPr/>
            </a:pPr>
            <a:r>
              <a:rPr lang="tr-TR" sz="30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Birim </a:t>
            </a:r>
            <a:r>
              <a:rPr lang="tr-TR" sz="30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Amiri</a:t>
            </a:r>
          </a:p>
          <a:p>
            <a:pPr algn="ctr">
              <a:defRPr/>
            </a:pPr>
            <a:r>
              <a:rPr lang="tr-TR" sz="30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Ahmet AKKÜNCÜ</a:t>
            </a:r>
          </a:p>
          <a:p>
            <a:pPr algn="ctr" fontAlgn="auto">
              <a:spcBef>
                <a:spcPts val="0"/>
              </a:spcBef>
              <a:spcAft>
                <a:spcPts val="0"/>
              </a:spcAft>
              <a:defRPr/>
            </a:pPr>
            <a:r>
              <a:rPr lang="tr-TR" sz="30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Milli </a:t>
            </a:r>
            <a:r>
              <a:rPr lang="tr-TR" sz="30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Eğitim </a:t>
            </a:r>
            <a:r>
              <a:rPr lang="tr-TR" sz="30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Müdür Yardımcısı</a:t>
            </a:r>
            <a:endParaRPr lang="tr-TR" sz="30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6 Metin kutusu"/>
          <p:cNvSpPr txBox="1"/>
          <p:nvPr/>
        </p:nvSpPr>
        <p:spPr>
          <a:xfrm>
            <a:off x="0" y="3786190"/>
            <a:ext cx="9906000" cy="3046988"/>
          </a:xfrm>
          <a:prstGeom prst="rect">
            <a:avLst/>
          </a:prstGeom>
          <a:noFill/>
        </p:spPr>
        <p:txBody>
          <a:bodyPr>
            <a:spAutoFit/>
          </a:bodyPr>
          <a:lstStyle/>
          <a:p>
            <a:pPr fontAlgn="auto">
              <a:spcBef>
                <a:spcPts val="0"/>
              </a:spcBef>
              <a:spcAft>
                <a:spcPts val="0"/>
              </a:spcAft>
              <a:defRPr/>
            </a:pPr>
            <a:r>
              <a:rPr lang="tr-TR" sz="2400" b="1" i="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Birim Personeli	</a:t>
            </a:r>
            <a:r>
              <a:rPr lang="tr-TR" sz="24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i="1"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Mebbis</a:t>
            </a:r>
            <a:r>
              <a:rPr lang="tr-TR" sz="2400" b="1" i="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İl Yöneticisi</a:t>
            </a:r>
            <a:r>
              <a:rPr lang="tr-TR" sz="24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endParaRPr lang="tr-TR" sz="24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fontAlgn="auto">
              <a:spcBef>
                <a:spcPts val="0"/>
              </a:spcBef>
              <a:spcAft>
                <a:spcPts val="0"/>
              </a:spcAft>
              <a:defRPr/>
            </a:pPr>
            <a:r>
              <a:rPr lang="tr-TR" sz="24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Şef :Ahmet BİTTİ		      Cuma KARACA</a:t>
            </a:r>
          </a:p>
          <a:p>
            <a:pPr fontAlgn="auto">
              <a:spcBef>
                <a:spcPts val="0"/>
              </a:spcBef>
              <a:spcAft>
                <a:spcPts val="0"/>
              </a:spcAft>
              <a:defRPr/>
            </a:pPr>
            <a:r>
              <a:rPr lang="tr-TR" sz="24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i="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İstatistik Birim Sorumlusu</a:t>
            </a:r>
            <a:endParaRPr lang="tr-TR" sz="2400" b="1" i="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a:p>
            <a:pPr fontAlgn="auto">
              <a:spcBef>
                <a:spcPts val="0"/>
              </a:spcBef>
              <a:spcAft>
                <a:spcPts val="0"/>
              </a:spcAft>
              <a:defRPr/>
            </a:pPr>
            <a:r>
              <a:rPr lang="tr-T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i="1" dirty="0" err="1" smtClean="0">
                <a:effectLst>
                  <a:outerShdw blurRad="38100" dist="38100" dir="2700000" algn="tl">
                    <a:srgbClr val="000000">
                      <a:alpha val="43137"/>
                    </a:srgbClr>
                  </a:outerShdw>
                </a:effectLst>
                <a:latin typeface="Times New Roman" pitchFamily="18" charset="0"/>
                <a:cs typeface="Times New Roman" pitchFamily="18" charset="0"/>
              </a:rPr>
              <a:t>Tekn:</a:t>
            </a:r>
            <a:r>
              <a:rPr lang="tr-TR" sz="2400" b="1" i="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Mehmet</a:t>
            </a:r>
            <a:r>
              <a:rPr lang="tr-TR" sz="24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Ali KABAK</a:t>
            </a:r>
            <a:r>
              <a:rPr lang="tr-T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a:p>
            <a:pPr fontAlgn="auto">
              <a:spcBef>
                <a:spcPts val="0"/>
              </a:spcBef>
              <a:spcAft>
                <a:spcPts val="0"/>
              </a:spcAft>
              <a:defRPr/>
            </a:pPr>
            <a:r>
              <a:rPr lang="tr-T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İletişim : 216 46 93 – 94</a:t>
            </a:r>
          </a:p>
          <a:p>
            <a:pPr fontAlgn="auto">
              <a:spcBef>
                <a:spcPts val="0"/>
              </a:spcBef>
              <a:spcAft>
                <a:spcPts val="0"/>
              </a:spcAft>
              <a:defRPr/>
            </a:pPr>
            <a:r>
              <a:rPr lang="tr-T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i="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0543 315 43 55</a:t>
            </a:r>
          </a:p>
          <a:p>
            <a:pPr algn="ctr" fontAlgn="auto">
              <a:spcBef>
                <a:spcPts val="0"/>
              </a:spcBef>
              <a:spcAft>
                <a:spcPts val="0"/>
              </a:spcAft>
              <a:defRPr/>
            </a:pPr>
            <a:r>
              <a:rPr lang="tr-T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hlinkClick r:id="rId3"/>
              </a:rPr>
              <a:t>istatistik46@</a:t>
            </a:r>
            <a:r>
              <a:rPr lang="tr-T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hlinkClick r:id="rId3"/>
              </a:rPr>
              <a:t>meb</a:t>
            </a:r>
            <a:r>
              <a:rPr lang="tr-T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hlinkClick r:id="rId3"/>
              </a:rPr>
              <a:t>.gov.tr</a:t>
            </a:r>
            <a:endParaRPr lang="tr-TR" sz="24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endParaRPr lang="tr-TR" sz="24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712640" y="1052687"/>
            <a:ext cx="6500813" cy="908050"/>
          </a:xfrm>
        </p:spPr>
        <p:txBody>
          <a:bodyPr/>
          <a:lstStyle/>
          <a:p>
            <a:r>
              <a:rPr lang="tr-TR" altLang="tr-TR" sz="2800" b="1" dirty="0"/>
              <a:t>GİRİŞ</a:t>
            </a:r>
            <a:endParaRPr lang="tr-TR" altLang="tr-TR" sz="2800" b="1" dirty="0" smtClean="0"/>
          </a:p>
        </p:txBody>
      </p:sp>
      <p:sp>
        <p:nvSpPr>
          <p:cNvPr id="717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03E418-8A48-4C23-BF7B-7D7AE1C5492D}" type="slidenum">
              <a:rPr lang="tr-TR" altLang="tr-TR" sz="1200" smtClean="0">
                <a:solidFill>
                  <a:srgbClr val="898989"/>
                </a:solidFill>
              </a:rPr>
              <a:pPr>
                <a:spcBef>
                  <a:spcPct val="0"/>
                </a:spcBef>
                <a:buFontTx/>
                <a:buNone/>
              </a:pPr>
              <a:t>7</a:t>
            </a:fld>
            <a:endParaRPr lang="tr-TR" altLang="tr-TR" sz="1200" smtClean="0">
              <a:solidFill>
                <a:srgbClr val="898989"/>
              </a:solidFill>
            </a:endParaRPr>
          </a:p>
        </p:txBody>
      </p:sp>
      <p:sp>
        <p:nvSpPr>
          <p:cNvPr id="6" name="Dikdörtgen 5"/>
          <p:cNvSpPr/>
          <p:nvPr/>
        </p:nvSpPr>
        <p:spPr>
          <a:xfrm>
            <a:off x="1001680" y="1659148"/>
            <a:ext cx="2039725" cy="1200329"/>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tr-TR" sz="3600" b="1" cap="none" spc="0" dirty="0" smtClean="0">
                <a:ln w="22225">
                  <a:solidFill>
                    <a:schemeClr val="accent2"/>
                  </a:solidFill>
                  <a:prstDash val="solid"/>
                </a:ln>
                <a:solidFill>
                  <a:schemeClr val="accent2">
                    <a:lumMod val="40000"/>
                    <a:lumOff val="60000"/>
                  </a:schemeClr>
                </a:solidFill>
                <a:effectLst/>
              </a:rPr>
              <a:t>Ne </a:t>
            </a:r>
          </a:p>
          <a:p>
            <a:pPr algn="ctr"/>
            <a:r>
              <a:rPr lang="tr-TR" sz="3600" b="1" cap="none" spc="0" dirty="0" smtClean="0">
                <a:ln w="22225">
                  <a:solidFill>
                    <a:schemeClr val="accent2"/>
                  </a:solidFill>
                  <a:prstDash val="solid"/>
                </a:ln>
                <a:solidFill>
                  <a:schemeClr val="accent2">
                    <a:lumMod val="40000"/>
                    <a:lumOff val="60000"/>
                  </a:schemeClr>
                </a:solidFill>
                <a:effectLst/>
              </a:rPr>
              <a:t>Yapıyoruz</a:t>
            </a:r>
            <a:endParaRPr lang="tr-TR" sz="3600" b="1" cap="none" spc="0" dirty="0">
              <a:ln w="22225">
                <a:solidFill>
                  <a:schemeClr val="accent2"/>
                </a:solidFill>
                <a:prstDash val="solid"/>
              </a:ln>
              <a:solidFill>
                <a:schemeClr val="accent2">
                  <a:lumMod val="40000"/>
                  <a:lumOff val="60000"/>
                </a:schemeClr>
              </a:solidFill>
              <a:effectLst/>
            </a:endParaRPr>
          </a:p>
        </p:txBody>
      </p:sp>
      <p:sp>
        <p:nvSpPr>
          <p:cNvPr id="7" name="Metin kutusu 6"/>
          <p:cNvSpPr txBox="1"/>
          <p:nvPr/>
        </p:nvSpPr>
        <p:spPr>
          <a:xfrm>
            <a:off x="3656489" y="1772816"/>
            <a:ext cx="6084676" cy="1061829"/>
          </a:xfrm>
          <a:prstGeom prst="rect">
            <a:avLst/>
          </a:prstGeom>
          <a:solidFill>
            <a:schemeClr val="accent1">
              <a:alpha val="16000"/>
            </a:schemeClr>
          </a:solidFill>
        </p:spPr>
        <p:txBody>
          <a:bodyPr wrap="square" rtlCol="0">
            <a:spAutoFit/>
          </a:bodyPr>
          <a:lstStyle/>
          <a:p>
            <a:pPr algn="ctr"/>
            <a:r>
              <a:rPr lang="tr-TR" dirty="0" smtClean="0"/>
              <a:t>Resmi istatistik programı çerçevesinde MEB’e bağlı resmi ve özel kurumların çeşitli alanlardaki bilgilerini topluyoruz.</a:t>
            </a:r>
            <a:endParaRPr lang="tr-TR" dirty="0"/>
          </a:p>
        </p:txBody>
      </p:sp>
      <p:sp>
        <p:nvSpPr>
          <p:cNvPr id="13" name="Dikdörtgen 12"/>
          <p:cNvSpPr/>
          <p:nvPr/>
        </p:nvSpPr>
        <p:spPr>
          <a:xfrm>
            <a:off x="1001680" y="3271383"/>
            <a:ext cx="2039725" cy="1200329"/>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tr-TR" sz="3600" b="1" cap="none" spc="0" dirty="0" smtClean="0">
                <a:ln w="22225">
                  <a:solidFill>
                    <a:schemeClr val="accent2"/>
                  </a:solidFill>
                  <a:prstDash val="solid"/>
                </a:ln>
                <a:solidFill>
                  <a:schemeClr val="accent2">
                    <a:lumMod val="40000"/>
                    <a:lumOff val="60000"/>
                  </a:schemeClr>
                </a:solidFill>
                <a:effectLst/>
              </a:rPr>
              <a:t>Niçin  </a:t>
            </a:r>
          </a:p>
          <a:p>
            <a:pPr algn="ctr"/>
            <a:r>
              <a:rPr lang="tr-TR" sz="3600" b="1" cap="none" spc="0" dirty="0" smtClean="0">
                <a:ln w="22225">
                  <a:solidFill>
                    <a:schemeClr val="accent2"/>
                  </a:solidFill>
                  <a:prstDash val="solid"/>
                </a:ln>
                <a:solidFill>
                  <a:schemeClr val="accent2">
                    <a:lumMod val="40000"/>
                    <a:lumOff val="60000"/>
                  </a:schemeClr>
                </a:solidFill>
                <a:effectLst/>
              </a:rPr>
              <a:t>Yapıyoruz</a:t>
            </a:r>
            <a:endParaRPr lang="tr-TR" sz="3600" b="1" cap="none" spc="0" dirty="0">
              <a:ln w="22225">
                <a:solidFill>
                  <a:schemeClr val="accent2"/>
                </a:solidFill>
                <a:prstDash val="solid"/>
              </a:ln>
              <a:solidFill>
                <a:schemeClr val="accent2">
                  <a:lumMod val="40000"/>
                  <a:lumOff val="60000"/>
                </a:schemeClr>
              </a:solidFill>
              <a:effectLst/>
            </a:endParaRPr>
          </a:p>
        </p:txBody>
      </p:sp>
      <p:sp>
        <p:nvSpPr>
          <p:cNvPr id="14" name="Metin kutusu 13"/>
          <p:cNvSpPr txBox="1"/>
          <p:nvPr/>
        </p:nvSpPr>
        <p:spPr>
          <a:xfrm>
            <a:off x="3628306" y="3035529"/>
            <a:ext cx="6084676" cy="1708160"/>
          </a:xfrm>
          <a:prstGeom prst="rect">
            <a:avLst/>
          </a:prstGeom>
          <a:solidFill>
            <a:schemeClr val="accent1">
              <a:alpha val="16000"/>
            </a:schemeClr>
          </a:solidFill>
        </p:spPr>
        <p:txBody>
          <a:bodyPr wrap="square" rtlCol="0">
            <a:spAutoFit/>
          </a:bodyPr>
          <a:lstStyle/>
          <a:p>
            <a:pPr algn="ctr"/>
            <a:r>
              <a:rPr lang="tr-TR" dirty="0" smtClean="0"/>
              <a:t>Elde edilen veriler stratejik planların hazırlanmasında, eğitim yatırımlarının planlanmasında, bölgesel derslik ve okul yapımı planlarında kullanılıyor. AB, OECD, UNESCO gibi kuruluşlara bildiriliyor.</a:t>
            </a:r>
            <a:endParaRPr lang="tr-TR" dirty="0"/>
          </a:p>
        </p:txBody>
      </p:sp>
      <p:sp>
        <p:nvSpPr>
          <p:cNvPr id="15" name="Dikdörtgen 14"/>
          <p:cNvSpPr/>
          <p:nvPr/>
        </p:nvSpPr>
        <p:spPr>
          <a:xfrm>
            <a:off x="704528" y="4985282"/>
            <a:ext cx="2562021" cy="1200329"/>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tr-TR" sz="3600" b="1" cap="none" spc="0" dirty="0" smtClean="0">
                <a:ln w="22225">
                  <a:solidFill>
                    <a:schemeClr val="accent2"/>
                  </a:solidFill>
                  <a:prstDash val="solid"/>
                </a:ln>
                <a:solidFill>
                  <a:schemeClr val="accent2">
                    <a:lumMod val="40000"/>
                    <a:lumOff val="60000"/>
                  </a:schemeClr>
                </a:solidFill>
                <a:effectLst/>
              </a:rPr>
              <a:t>Nasıl  </a:t>
            </a:r>
          </a:p>
          <a:p>
            <a:pPr algn="ctr"/>
            <a:r>
              <a:rPr lang="tr-TR" sz="3600" b="1" cap="none" spc="0" dirty="0" smtClean="0">
                <a:ln w="22225">
                  <a:solidFill>
                    <a:schemeClr val="accent2"/>
                  </a:solidFill>
                  <a:prstDash val="solid"/>
                </a:ln>
                <a:solidFill>
                  <a:schemeClr val="accent2">
                    <a:lumMod val="40000"/>
                    <a:lumOff val="60000"/>
                  </a:schemeClr>
                </a:solidFill>
                <a:effectLst/>
              </a:rPr>
              <a:t>Yapıyoruz</a:t>
            </a:r>
            <a:endParaRPr lang="tr-TR" sz="3600" b="1" cap="none" spc="0" dirty="0">
              <a:ln w="22225">
                <a:solidFill>
                  <a:schemeClr val="accent2"/>
                </a:solidFill>
                <a:prstDash val="solid"/>
              </a:ln>
              <a:solidFill>
                <a:schemeClr val="accent2">
                  <a:lumMod val="40000"/>
                  <a:lumOff val="60000"/>
                </a:schemeClr>
              </a:solidFill>
              <a:effectLst/>
            </a:endParaRPr>
          </a:p>
        </p:txBody>
      </p:sp>
      <p:sp>
        <p:nvSpPr>
          <p:cNvPr id="16" name="Metin kutusu 15"/>
          <p:cNvSpPr txBox="1"/>
          <p:nvPr/>
        </p:nvSpPr>
        <p:spPr>
          <a:xfrm>
            <a:off x="3656489" y="4896743"/>
            <a:ext cx="6084676" cy="1384995"/>
          </a:xfrm>
          <a:prstGeom prst="rect">
            <a:avLst/>
          </a:prstGeom>
          <a:solidFill>
            <a:schemeClr val="accent1">
              <a:alpha val="16000"/>
            </a:schemeClr>
          </a:solidFill>
        </p:spPr>
        <p:txBody>
          <a:bodyPr wrap="square" rtlCol="0">
            <a:spAutoFit/>
          </a:bodyPr>
          <a:lstStyle/>
          <a:p>
            <a:pPr algn="ctr"/>
            <a:r>
              <a:rPr lang="tr-TR" dirty="0" smtClean="0"/>
              <a:t>Okul ve kurumlar E-okul ve MEBBİS sistemlerinden veri girişi yapıyor. İlçe okulların veri girişlerini, il ilçelerin veri girişlerini kontrol edip onaylıyor. </a:t>
            </a:r>
            <a:endParaRPr lang="tr-TR" dirty="0"/>
          </a:p>
        </p:txBody>
      </p:sp>
    </p:spTree>
    <p:extLst>
      <p:ext uri="{BB962C8B-B14F-4D97-AF65-F5344CB8AC3E}">
        <p14:creationId xmlns:p14="http://schemas.microsoft.com/office/powerpoint/2010/main" val="2550251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625203" y="0"/>
            <a:ext cx="6500813" cy="908050"/>
          </a:xfrm>
        </p:spPr>
        <p:txBody>
          <a:bodyPr/>
          <a:lstStyle/>
          <a:p>
            <a:r>
              <a:rPr lang="tr-TR" altLang="tr-TR" sz="2800" b="1" dirty="0"/>
              <a:t>GİRİŞ</a:t>
            </a:r>
            <a:endParaRPr lang="tr-TR" altLang="tr-TR" sz="2800" b="1" dirty="0" smtClean="0"/>
          </a:p>
        </p:txBody>
      </p:sp>
      <p:sp>
        <p:nvSpPr>
          <p:cNvPr id="717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03E418-8A48-4C23-BF7B-7D7AE1C5492D}" type="slidenum">
              <a:rPr lang="tr-TR" altLang="tr-TR" sz="1200" smtClean="0">
                <a:solidFill>
                  <a:srgbClr val="898989"/>
                </a:solidFill>
              </a:rPr>
              <a:pPr>
                <a:spcBef>
                  <a:spcPct val="0"/>
                </a:spcBef>
                <a:buFontTx/>
                <a:buNone/>
              </a:pPr>
              <a:t>8</a:t>
            </a:fld>
            <a:endParaRPr lang="tr-TR" altLang="tr-TR" sz="1200" smtClean="0">
              <a:solidFill>
                <a:srgbClr val="898989"/>
              </a:solidFill>
            </a:endParaRPr>
          </a:p>
        </p:txBody>
      </p:sp>
      <p:sp>
        <p:nvSpPr>
          <p:cNvPr id="6" name="Dikdörtgen 5"/>
          <p:cNvSpPr/>
          <p:nvPr/>
        </p:nvSpPr>
        <p:spPr>
          <a:xfrm>
            <a:off x="1043571" y="1685999"/>
            <a:ext cx="2143920" cy="1200329"/>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tr-TR" sz="3600" b="1" cap="none" spc="0" dirty="0" smtClean="0">
                <a:ln w="22225">
                  <a:solidFill>
                    <a:schemeClr val="accent2"/>
                  </a:solidFill>
                  <a:prstDash val="solid"/>
                </a:ln>
                <a:solidFill>
                  <a:schemeClr val="accent2">
                    <a:lumMod val="40000"/>
                    <a:lumOff val="60000"/>
                  </a:schemeClr>
                </a:solidFill>
                <a:effectLst/>
              </a:rPr>
              <a:t>Ne Zaman</a:t>
            </a:r>
          </a:p>
          <a:p>
            <a:pPr algn="ctr"/>
            <a:r>
              <a:rPr lang="tr-TR" sz="3600" b="1" cap="none" spc="0" dirty="0" smtClean="0">
                <a:ln w="22225">
                  <a:solidFill>
                    <a:schemeClr val="accent2"/>
                  </a:solidFill>
                  <a:prstDash val="solid"/>
                </a:ln>
                <a:solidFill>
                  <a:schemeClr val="accent2">
                    <a:lumMod val="40000"/>
                    <a:lumOff val="60000"/>
                  </a:schemeClr>
                </a:solidFill>
                <a:effectLst/>
              </a:rPr>
              <a:t> Yapıyoruz</a:t>
            </a:r>
            <a:endParaRPr lang="tr-TR" sz="3600" b="1" cap="none" spc="0" dirty="0">
              <a:ln w="22225">
                <a:solidFill>
                  <a:schemeClr val="accent2"/>
                </a:solidFill>
                <a:prstDash val="solid"/>
              </a:ln>
              <a:solidFill>
                <a:schemeClr val="accent2">
                  <a:lumMod val="40000"/>
                  <a:lumOff val="60000"/>
                </a:schemeClr>
              </a:solidFill>
              <a:effectLst/>
            </a:endParaRPr>
          </a:p>
        </p:txBody>
      </p:sp>
      <p:sp>
        <p:nvSpPr>
          <p:cNvPr id="7" name="Metin kutusu 6"/>
          <p:cNvSpPr txBox="1"/>
          <p:nvPr/>
        </p:nvSpPr>
        <p:spPr>
          <a:xfrm>
            <a:off x="3576808" y="1916832"/>
            <a:ext cx="6084676" cy="738664"/>
          </a:xfrm>
          <a:prstGeom prst="rect">
            <a:avLst/>
          </a:prstGeom>
          <a:solidFill>
            <a:schemeClr val="accent1">
              <a:alpha val="16000"/>
            </a:schemeClr>
          </a:solidFill>
        </p:spPr>
        <p:txBody>
          <a:bodyPr wrap="square" rtlCol="0">
            <a:spAutoFit/>
          </a:bodyPr>
          <a:lstStyle/>
          <a:p>
            <a:pPr algn="ctr"/>
            <a:r>
              <a:rPr lang="tr-TR" dirty="0" smtClean="0"/>
              <a:t>11 Ekim 2016 </a:t>
            </a:r>
          </a:p>
          <a:p>
            <a:pPr algn="ctr"/>
            <a:r>
              <a:rPr lang="tr-TR" dirty="0" smtClean="0"/>
              <a:t>25 Kasım 2016</a:t>
            </a:r>
            <a:endParaRPr lang="tr-TR" dirty="0"/>
          </a:p>
        </p:txBody>
      </p:sp>
      <p:sp>
        <p:nvSpPr>
          <p:cNvPr id="13" name="Dikdörtgen 12"/>
          <p:cNvSpPr/>
          <p:nvPr/>
        </p:nvSpPr>
        <p:spPr>
          <a:xfrm>
            <a:off x="1217282" y="4149080"/>
            <a:ext cx="1608517" cy="1200329"/>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tr-TR" sz="3600" b="1" cap="none" spc="0" dirty="0" smtClean="0">
                <a:ln w="22225">
                  <a:solidFill>
                    <a:schemeClr val="accent2"/>
                  </a:solidFill>
                  <a:prstDash val="solid"/>
                </a:ln>
                <a:solidFill>
                  <a:schemeClr val="accent2">
                    <a:lumMod val="40000"/>
                    <a:lumOff val="60000"/>
                  </a:schemeClr>
                </a:solidFill>
                <a:effectLst/>
              </a:rPr>
              <a:t>Kim </a:t>
            </a:r>
          </a:p>
          <a:p>
            <a:pPr algn="ctr"/>
            <a:r>
              <a:rPr lang="tr-TR" sz="3600" b="1" cap="none" spc="0" dirty="0" smtClean="0">
                <a:ln w="22225">
                  <a:solidFill>
                    <a:schemeClr val="accent2"/>
                  </a:solidFill>
                  <a:prstDash val="solid"/>
                </a:ln>
                <a:solidFill>
                  <a:schemeClr val="accent2">
                    <a:lumMod val="40000"/>
                    <a:lumOff val="60000"/>
                  </a:schemeClr>
                </a:solidFill>
                <a:effectLst/>
              </a:rPr>
              <a:t>Yapıyor</a:t>
            </a:r>
            <a:endParaRPr lang="tr-TR" sz="3600" b="1" cap="none" spc="0" dirty="0">
              <a:ln w="22225">
                <a:solidFill>
                  <a:schemeClr val="accent2"/>
                </a:solidFill>
                <a:prstDash val="solid"/>
              </a:ln>
              <a:solidFill>
                <a:schemeClr val="accent2">
                  <a:lumMod val="40000"/>
                  <a:lumOff val="60000"/>
                </a:schemeClr>
              </a:solidFill>
              <a:effectLst/>
            </a:endParaRPr>
          </a:p>
        </p:txBody>
      </p:sp>
      <p:sp>
        <p:nvSpPr>
          <p:cNvPr id="14" name="Metin kutusu 13"/>
          <p:cNvSpPr txBox="1"/>
          <p:nvPr/>
        </p:nvSpPr>
        <p:spPr>
          <a:xfrm>
            <a:off x="3512840" y="3861048"/>
            <a:ext cx="6084676" cy="2046714"/>
          </a:xfrm>
          <a:prstGeom prst="rect">
            <a:avLst/>
          </a:prstGeom>
          <a:solidFill>
            <a:schemeClr val="accent1">
              <a:alpha val="16000"/>
            </a:schemeClr>
          </a:solidFill>
        </p:spPr>
        <p:txBody>
          <a:bodyPr wrap="square" rtlCol="0">
            <a:spAutoFit/>
          </a:bodyPr>
          <a:lstStyle/>
          <a:p>
            <a:pPr algn="ctr"/>
            <a:r>
              <a:rPr lang="tr-TR" dirty="0" smtClean="0"/>
              <a:t>MEB Strateji Geliştirme Daire Başkanlığı</a:t>
            </a:r>
          </a:p>
          <a:p>
            <a:pPr algn="ctr"/>
            <a:endParaRPr lang="tr-TR" sz="1100" dirty="0"/>
          </a:p>
          <a:p>
            <a:pPr algn="ctr"/>
            <a:r>
              <a:rPr lang="tr-TR" dirty="0" smtClean="0"/>
              <a:t>İl Milli Eğitim Müdürlüğü Strateji Geliştirme Bölümü</a:t>
            </a:r>
          </a:p>
          <a:p>
            <a:pPr algn="ctr"/>
            <a:endParaRPr lang="tr-TR" sz="1100" dirty="0"/>
          </a:p>
          <a:p>
            <a:pPr algn="ctr"/>
            <a:r>
              <a:rPr lang="tr-TR" dirty="0" smtClean="0"/>
              <a:t>İlçe Milli Eğitim Müdürlüğü Strateji Geliştirme Birimi</a:t>
            </a:r>
          </a:p>
        </p:txBody>
      </p:sp>
    </p:spTree>
    <p:extLst>
      <p:ext uri="{BB962C8B-B14F-4D97-AF65-F5344CB8AC3E}">
        <p14:creationId xmlns:p14="http://schemas.microsoft.com/office/powerpoint/2010/main" val="1821267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769933" y="1102767"/>
            <a:ext cx="6500813" cy="908050"/>
          </a:xfrm>
        </p:spPr>
        <p:txBody>
          <a:bodyPr/>
          <a:lstStyle/>
          <a:p>
            <a:r>
              <a:rPr lang="tr-TR" altLang="tr-TR" sz="2800" b="1" dirty="0" smtClean="0"/>
              <a:t>KULLANILACAK SİSTEMLER</a:t>
            </a:r>
          </a:p>
        </p:txBody>
      </p:sp>
      <p:sp>
        <p:nvSpPr>
          <p:cNvPr id="717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03E418-8A48-4C23-BF7B-7D7AE1C5492D}" type="slidenum">
              <a:rPr lang="tr-TR" altLang="tr-TR" sz="1200" smtClean="0">
                <a:solidFill>
                  <a:srgbClr val="898989"/>
                </a:solidFill>
              </a:rPr>
              <a:pPr>
                <a:spcBef>
                  <a:spcPct val="0"/>
                </a:spcBef>
                <a:buFontTx/>
                <a:buNone/>
              </a:pPr>
              <a:t>9</a:t>
            </a:fld>
            <a:endParaRPr lang="tr-TR" altLang="tr-TR" sz="1200" smtClean="0">
              <a:solidFill>
                <a:srgbClr val="898989"/>
              </a:solidFill>
            </a:endParaRPr>
          </a:p>
        </p:txBody>
      </p:sp>
      <p:sp>
        <p:nvSpPr>
          <p:cNvPr id="7172" name="4 Metin kutusu"/>
          <p:cNvSpPr txBox="1">
            <a:spLocks noChangeArrowheads="1"/>
          </p:cNvSpPr>
          <p:nvPr/>
        </p:nvSpPr>
        <p:spPr bwMode="auto">
          <a:xfrm>
            <a:off x="276427" y="1422865"/>
            <a:ext cx="4603845" cy="1938992"/>
          </a:xfrm>
          <a:prstGeom prst="rect">
            <a:avLst/>
          </a:prstGeom>
          <a:solidFill>
            <a:schemeClr val="accent1">
              <a:alpha val="7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dirty="0" smtClean="0">
                <a:latin typeface="Century Gothic" panose="020B0502020202020204" pitchFamily="34" charset="0"/>
              </a:rPr>
              <a:t> </a:t>
            </a: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endParaRPr lang="tr-TR" altLang="tr-TR" sz="2400" dirty="0" smtClean="0">
              <a:latin typeface="Century Gothic" panose="020B0502020202020204" pitchFamily="34" charset="0"/>
            </a:endParaRPr>
          </a:p>
          <a:p>
            <a:pPr algn="just" eaLnBrk="1" hangingPunct="1">
              <a:spcBef>
                <a:spcPct val="0"/>
              </a:spcBef>
              <a:buFontTx/>
              <a:buNone/>
            </a:pPr>
            <a:endParaRPr lang="tr-TR" altLang="tr-TR" sz="2400" dirty="0" smtClean="0">
              <a:latin typeface="Century Gothic" panose="020B0502020202020204" pitchFamily="34" charset="0"/>
            </a:endParaRPr>
          </a:p>
          <a:p>
            <a:pPr algn="just" eaLnBrk="1" hangingPunct="1">
              <a:spcBef>
                <a:spcPct val="0"/>
              </a:spcBef>
              <a:buFontTx/>
              <a:buNone/>
            </a:pPr>
            <a:r>
              <a:rPr lang="tr-TR" altLang="tr-TR" sz="2400" dirty="0" smtClean="0">
                <a:latin typeface="Century Gothic" panose="020B0502020202020204" pitchFamily="34" charset="0"/>
              </a:rPr>
              <a:t>https</a:t>
            </a:r>
            <a:r>
              <a:rPr lang="tr-TR" altLang="tr-TR" sz="2400" dirty="0">
                <a:latin typeface="Century Gothic" panose="020B0502020202020204" pitchFamily="34" charset="0"/>
              </a:rPr>
              <a:t>://</a:t>
            </a:r>
            <a:r>
              <a:rPr lang="tr-TR" altLang="tr-TR" sz="2400" dirty="0" smtClean="0">
                <a:latin typeface="Century Gothic" panose="020B0502020202020204" pitchFamily="34" charset="0"/>
              </a:rPr>
              <a:t>e-okul.meb.gov.tr</a:t>
            </a:r>
            <a:endParaRPr lang="tr-TR" altLang="tr-TR" sz="2400" dirty="0">
              <a:latin typeface="Century Gothic" panose="020B0502020202020204" pitchFamily="34" charset="0"/>
            </a:endParaRP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27" y="1439384"/>
            <a:ext cx="2675455" cy="1434965"/>
          </a:xfrm>
          <a:prstGeom prst="rect">
            <a:avLst/>
          </a:prstGeom>
        </p:spPr>
      </p:pic>
      <p:sp>
        <p:nvSpPr>
          <p:cNvPr id="11" name="4 Metin kutusu"/>
          <p:cNvSpPr txBox="1">
            <a:spLocks noChangeArrowheads="1"/>
          </p:cNvSpPr>
          <p:nvPr/>
        </p:nvSpPr>
        <p:spPr bwMode="auto">
          <a:xfrm>
            <a:off x="5187026" y="1175866"/>
            <a:ext cx="4407477" cy="1938992"/>
          </a:xfrm>
          <a:prstGeom prst="rect">
            <a:avLst/>
          </a:prstGeom>
          <a:solidFill>
            <a:schemeClr val="accent1">
              <a:alpha val="7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dirty="0" smtClean="0">
                <a:latin typeface="Century Gothic" panose="020B0502020202020204" pitchFamily="34" charset="0"/>
              </a:rPr>
              <a:t> </a:t>
            </a: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endParaRPr lang="tr-TR" altLang="tr-TR" sz="2400" dirty="0" smtClean="0">
              <a:latin typeface="Century Gothic" panose="020B0502020202020204" pitchFamily="34" charset="0"/>
            </a:endParaRPr>
          </a:p>
          <a:p>
            <a:pPr algn="just" eaLnBrk="1" hangingPunct="1">
              <a:spcBef>
                <a:spcPct val="0"/>
              </a:spcBef>
              <a:buFontTx/>
              <a:buNone/>
            </a:pPr>
            <a:endParaRPr lang="tr-TR" altLang="tr-TR" sz="2400" dirty="0" smtClean="0">
              <a:latin typeface="Century Gothic" panose="020B0502020202020204" pitchFamily="34" charset="0"/>
            </a:endParaRPr>
          </a:p>
          <a:p>
            <a:pPr algn="just" eaLnBrk="1" hangingPunct="1">
              <a:spcBef>
                <a:spcPct val="0"/>
              </a:spcBef>
              <a:buFontTx/>
              <a:buNone/>
            </a:pPr>
            <a:r>
              <a:rPr lang="tr-TR" altLang="tr-TR" sz="2400" dirty="0" smtClean="0">
                <a:latin typeface="Century Gothic" panose="020B0502020202020204" pitchFamily="34" charset="0"/>
              </a:rPr>
              <a:t>https://mebbis.meb.gov.tr</a:t>
            </a:r>
            <a:endParaRPr lang="tr-TR" altLang="tr-TR" sz="2400" dirty="0">
              <a:latin typeface="Century Gothic" panose="020B0502020202020204" pitchFamily="34"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678" y="1662167"/>
            <a:ext cx="3425825" cy="1200150"/>
          </a:xfrm>
          <a:prstGeom prst="rect">
            <a:avLst/>
          </a:prstGeom>
        </p:spPr>
      </p:pic>
      <p:sp>
        <p:nvSpPr>
          <p:cNvPr id="13" name="4 Metin kutusu"/>
          <p:cNvSpPr txBox="1">
            <a:spLocks noChangeArrowheads="1"/>
          </p:cNvSpPr>
          <p:nvPr/>
        </p:nvSpPr>
        <p:spPr bwMode="auto">
          <a:xfrm>
            <a:off x="416496" y="3498974"/>
            <a:ext cx="4603844" cy="2308324"/>
          </a:xfrm>
          <a:prstGeom prst="rect">
            <a:avLst/>
          </a:prstGeom>
          <a:solidFill>
            <a:schemeClr val="accent1">
              <a:alpha val="7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dirty="0" smtClean="0">
                <a:latin typeface="Century Gothic" panose="020B0502020202020204" pitchFamily="34" charset="0"/>
              </a:rPr>
              <a:t> </a:t>
            </a: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endParaRPr lang="tr-TR" altLang="tr-TR" sz="2400" dirty="0" smtClean="0">
              <a:latin typeface="Century Gothic" panose="020B0502020202020204" pitchFamily="34" charset="0"/>
            </a:endParaRPr>
          </a:p>
          <a:p>
            <a:pPr algn="just" eaLnBrk="1" hangingPunct="1">
              <a:spcBef>
                <a:spcPct val="0"/>
              </a:spcBef>
              <a:buFontTx/>
              <a:buNone/>
            </a:pPr>
            <a:endParaRPr lang="tr-TR" altLang="tr-TR" sz="2400" dirty="0" smtClean="0">
              <a:latin typeface="Century Gothic" panose="020B0502020202020204" pitchFamily="34" charset="0"/>
            </a:endParaRPr>
          </a:p>
          <a:p>
            <a:pPr algn="just" eaLnBrk="1" hangingPunct="1">
              <a:spcBef>
                <a:spcPct val="0"/>
              </a:spcBef>
              <a:buFontTx/>
              <a:buNone/>
            </a:pPr>
            <a:endParaRPr lang="tr-TR" altLang="tr-TR" sz="2400" dirty="0" smtClean="0">
              <a:latin typeface="Century Gothic" panose="020B0502020202020204" pitchFamily="34" charset="0"/>
            </a:endParaRPr>
          </a:p>
          <a:p>
            <a:pPr algn="just" eaLnBrk="1" hangingPunct="1">
              <a:spcBef>
                <a:spcPct val="0"/>
              </a:spcBef>
              <a:buFontTx/>
              <a:buNone/>
            </a:pPr>
            <a:r>
              <a:rPr lang="tr-TR" altLang="tr-TR" sz="2400" dirty="0" smtClean="0">
                <a:latin typeface="Century Gothic" panose="020B0502020202020204" pitchFamily="34" charset="0"/>
              </a:rPr>
              <a:t>http</a:t>
            </a:r>
            <a:r>
              <a:rPr lang="tr-TR" altLang="tr-TR" sz="2400" dirty="0">
                <a:latin typeface="Century Gothic" panose="020B0502020202020204" pitchFamily="34" charset="0"/>
              </a:rPr>
              <a:t>://</a:t>
            </a:r>
            <a:r>
              <a:rPr lang="tr-TR" altLang="tr-TR" sz="2400" dirty="0" smtClean="0">
                <a:latin typeface="Century Gothic" panose="020B0502020202020204" pitchFamily="34" charset="0"/>
              </a:rPr>
              <a:t>e-yaygin.meb.gov.tr</a:t>
            </a:r>
            <a:endParaRPr lang="tr-TR" altLang="tr-TR" sz="2400" dirty="0">
              <a:latin typeface="Century Gothic" panose="020B0502020202020204" pitchFamily="34" charset="0"/>
            </a:endParaRP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879" y="3620310"/>
            <a:ext cx="1760847" cy="1409524"/>
          </a:xfrm>
          <a:prstGeom prst="rect">
            <a:avLst/>
          </a:prstGeom>
        </p:spPr>
      </p:pic>
      <p:sp>
        <p:nvSpPr>
          <p:cNvPr id="7" name="Aşağı Ok 6"/>
          <p:cNvSpPr/>
          <p:nvPr/>
        </p:nvSpPr>
        <p:spPr>
          <a:xfrm>
            <a:off x="7099300" y="3387642"/>
            <a:ext cx="662012" cy="761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5499061" y="4437112"/>
            <a:ext cx="3692043"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2400" b="1" dirty="0" smtClean="0"/>
              <a:t>MEİS MODÜLÜ</a:t>
            </a:r>
            <a:endParaRPr lang="tr-TR" sz="2400" b="1" dirty="0"/>
          </a:p>
        </p:txBody>
      </p:sp>
      <p:sp>
        <p:nvSpPr>
          <p:cNvPr id="18" name="Yuvarlatılmış Dikdörtgen 17"/>
          <p:cNvSpPr/>
          <p:nvPr/>
        </p:nvSpPr>
        <p:spPr>
          <a:xfrm>
            <a:off x="5499061" y="5005810"/>
            <a:ext cx="3692043"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t>ENGELLİ BİREY MODÜLÜ</a:t>
            </a:r>
            <a:endParaRPr lang="tr-TR" sz="2400" b="1" dirty="0"/>
          </a:p>
        </p:txBody>
      </p:sp>
    </p:spTree>
    <p:extLst>
      <p:ext uri="{BB962C8B-B14F-4D97-AF65-F5344CB8AC3E}">
        <p14:creationId xmlns:p14="http://schemas.microsoft.com/office/powerpoint/2010/main" val="2043470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5329</TotalTime>
  <Words>2341</Words>
  <Application>Microsoft Office PowerPoint</Application>
  <PresentationFormat>A4 Kağıt (210x297 mm)</PresentationFormat>
  <Paragraphs>478</Paragraphs>
  <Slides>69</Slides>
  <Notes>2</Notes>
  <HiddenSlides>0</HiddenSlides>
  <MMClips>0</MMClips>
  <ScaleCrop>false</ScaleCrop>
  <HeadingPairs>
    <vt:vector size="4" baseType="variant">
      <vt:variant>
        <vt:lpstr>Tema</vt:lpstr>
      </vt:variant>
      <vt:variant>
        <vt:i4>1</vt:i4>
      </vt:variant>
      <vt:variant>
        <vt:lpstr>Slayt Başlıkları</vt:lpstr>
      </vt:variant>
      <vt:variant>
        <vt:i4>69</vt:i4>
      </vt:variant>
    </vt:vector>
  </HeadingPairs>
  <TitlesOfParts>
    <vt:vector size="70" baseType="lpstr">
      <vt:lpstr>Ofis Teması</vt:lpstr>
      <vt:lpstr>KAHRAMANMARAŞ İL MİLLİ EĞİTİM MÜDÜRLÜĞÜ</vt:lpstr>
      <vt:lpstr>PowerPoint Sunusu</vt:lpstr>
      <vt:lpstr>PowerPoint Sunusu</vt:lpstr>
      <vt:lpstr>PowerPoint Sunusu</vt:lpstr>
      <vt:lpstr>PowerPoint Sunusu</vt:lpstr>
      <vt:lpstr>PowerPoint Sunusu</vt:lpstr>
      <vt:lpstr>GİRİŞ</vt:lpstr>
      <vt:lpstr>GİRİŞ</vt:lpstr>
      <vt:lpstr>KULLANILACAK SİSTEMLER</vt:lpstr>
      <vt:lpstr>GİRİŞ YAPILACAK BİLGİLER VE MODÜLLER</vt:lpstr>
      <vt:lpstr>PowerPoint Sunusu</vt:lpstr>
      <vt:lpstr>GİRİŞ YAPILACAK BİLGİLER VE MODÜLLER</vt:lpstr>
      <vt:lpstr>GİRİŞ YAPILACAK BİLGİLER VE MODÜLLER</vt:lpstr>
      <vt:lpstr>GİRİŞ YAPILACAK BİLGİLER VE MODÜLLER</vt:lpstr>
      <vt:lpstr>GİRİŞ YAPILACAK BİLGİLER VE MODÜLLER</vt:lpstr>
      <vt:lpstr>GİRİŞ YAPILACAK BİLGİLER VE MODÜLLER</vt:lpstr>
      <vt:lpstr>GİRİŞ YAPILACAK BİLGİLER VE MODÜLLER</vt:lpstr>
      <vt:lpstr>PowerPoint Sunusu</vt:lpstr>
      <vt:lpstr>PowerPoint Sunusu</vt:lpstr>
      <vt:lpstr>PowerPoint Sunusu</vt:lpstr>
      <vt:lpstr>PowerPoint Sunusu</vt:lpstr>
      <vt:lpstr>GİRİŞ YAPILACAK MODÜL BAŞLIKLARI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Mebbis Modülü</vt:lpstr>
      <vt:lpstr>Bina Sahibi ve Tahsisli Kurum</vt:lpstr>
      <vt:lpstr>Mebbis Modülü</vt:lpstr>
      <vt:lpstr>Mebbis Modülü</vt:lpstr>
      <vt:lpstr>Mebbis Modülü</vt:lpstr>
      <vt:lpstr>Mebbis Modülü</vt:lpstr>
      <vt:lpstr>Mebbis Modülü</vt:lpstr>
      <vt:lpstr>Mebbis Modülü</vt:lpstr>
      <vt:lpstr>Mebbis Modülü</vt:lpstr>
      <vt:lpstr>Mebbis Modülü</vt:lpstr>
      <vt:lpstr>Mebbis Modülü</vt:lpstr>
      <vt:lpstr>Mebbis Modülü</vt:lpstr>
      <vt:lpstr>Tahsis Durumu – Bina Kullanımı</vt:lpstr>
      <vt:lpstr>Bina Kullanımı (Derslik Sayısı)</vt:lpstr>
      <vt:lpstr>Mebbis Modülü</vt:lpstr>
      <vt:lpstr>MEİS Modülü</vt:lpstr>
      <vt:lpstr>MEİS Modülü</vt:lpstr>
      <vt:lpstr>MEİS Modülü</vt:lpstr>
      <vt:lpstr>MEİS Modülü</vt:lpstr>
      <vt:lpstr>MEİS Modülü</vt:lpstr>
      <vt:lpstr>MEİS Modülü</vt:lpstr>
      <vt:lpstr>MEİS Modülü</vt:lpstr>
      <vt:lpstr>Meis Modülü</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MEMBİS</dc:creator>
  <cp:lastModifiedBy>46-mkabak-istatistik</cp:lastModifiedBy>
  <cp:revision>596</cp:revision>
  <cp:lastPrinted>2014-03-18T12:48:59Z</cp:lastPrinted>
  <dcterms:created xsi:type="dcterms:W3CDTF">2012-10-17T12:41:58Z</dcterms:created>
  <dcterms:modified xsi:type="dcterms:W3CDTF">2016-10-12T13:23:28Z</dcterms:modified>
</cp:coreProperties>
</file>